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95"/>
  </p:notesMasterIdLst>
  <p:sldIdLst>
    <p:sldId id="256" r:id="rId3"/>
    <p:sldId id="257" r:id="rId4"/>
    <p:sldId id="258" r:id="rId5"/>
    <p:sldId id="259" r:id="rId6"/>
    <p:sldId id="388" r:id="rId7"/>
    <p:sldId id="390" r:id="rId8"/>
    <p:sldId id="391" r:id="rId9"/>
    <p:sldId id="392" r:id="rId10"/>
    <p:sldId id="397" r:id="rId11"/>
    <p:sldId id="394" r:id="rId12"/>
    <p:sldId id="479" r:id="rId13"/>
    <p:sldId id="495" r:id="rId14"/>
    <p:sldId id="496" r:id="rId15"/>
    <p:sldId id="497" r:id="rId16"/>
    <p:sldId id="499" r:id="rId17"/>
    <p:sldId id="498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489" r:id="rId28"/>
    <p:sldId id="490" r:id="rId29"/>
    <p:sldId id="491" r:id="rId30"/>
    <p:sldId id="492" r:id="rId31"/>
    <p:sldId id="493" r:id="rId32"/>
    <p:sldId id="494" r:id="rId33"/>
    <p:sldId id="395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8" r:id="rId54"/>
    <p:sldId id="419" r:id="rId55"/>
    <p:sldId id="420" r:id="rId56"/>
    <p:sldId id="421" r:id="rId57"/>
    <p:sldId id="422" r:id="rId58"/>
    <p:sldId id="423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5" r:id="rId79"/>
    <p:sldId id="446" r:id="rId80"/>
    <p:sldId id="447" r:id="rId81"/>
    <p:sldId id="448" r:id="rId82"/>
    <p:sldId id="449" r:id="rId83"/>
    <p:sldId id="450" r:id="rId84"/>
    <p:sldId id="451" r:id="rId85"/>
    <p:sldId id="452" r:id="rId86"/>
    <p:sldId id="453" r:id="rId87"/>
    <p:sldId id="454" r:id="rId88"/>
    <p:sldId id="455" r:id="rId89"/>
    <p:sldId id="456" r:id="rId90"/>
    <p:sldId id="457" r:id="rId91"/>
    <p:sldId id="458" r:id="rId92"/>
    <p:sldId id="460" r:id="rId93"/>
    <p:sldId id="461" r:id="rId94"/>
    <p:sldId id="462" r:id="rId95"/>
    <p:sldId id="463" r:id="rId96"/>
    <p:sldId id="464" r:id="rId97"/>
    <p:sldId id="465" r:id="rId98"/>
    <p:sldId id="466" r:id="rId99"/>
    <p:sldId id="467" r:id="rId100"/>
    <p:sldId id="468" r:id="rId101"/>
    <p:sldId id="469" r:id="rId102"/>
    <p:sldId id="470" r:id="rId103"/>
    <p:sldId id="471" r:id="rId104"/>
    <p:sldId id="472" r:id="rId105"/>
    <p:sldId id="473" r:id="rId106"/>
    <p:sldId id="260" r:id="rId107"/>
    <p:sldId id="261" r:id="rId108"/>
    <p:sldId id="262" r:id="rId109"/>
    <p:sldId id="263" r:id="rId110"/>
    <p:sldId id="264" r:id="rId111"/>
    <p:sldId id="265" r:id="rId112"/>
    <p:sldId id="266" r:id="rId113"/>
    <p:sldId id="267" r:id="rId114"/>
    <p:sldId id="268" r:id="rId115"/>
    <p:sldId id="269" r:id="rId116"/>
    <p:sldId id="270" r:id="rId117"/>
    <p:sldId id="271" r:id="rId118"/>
    <p:sldId id="272" r:id="rId119"/>
    <p:sldId id="273" r:id="rId120"/>
    <p:sldId id="274" r:id="rId121"/>
    <p:sldId id="275" r:id="rId122"/>
    <p:sldId id="276" r:id="rId123"/>
    <p:sldId id="277" r:id="rId124"/>
    <p:sldId id="278" r:id="rId125"/>
    <p:sldId id="279" r:id="rId126"/>
    <p:sldId id="280" r:id="rId127"/>
    <p:sldId id="281" r:id="rId128"/>
    <p:sldId id="282" r:id="rId129"/>
    <p:sldId id="283" r:id="rId130"/>
    <p:sldId id="284" r:id="rId131"/>
    <p:sldId id="285" r:id="rId132"/>
    <p:sldId id="286" r:id="rId133"/>
    <p:sldId id="287" r:id="rId134"/>
    <p:sldId id="288" r:id="rId135"/>
    <p:sldId id="289" r:id="rId136"/>
    <p:sldId id="290" r:id="rId137"/>
    <p:sldId id="291" r:id="rId138"/>
    <p:sldId id="293" r:id="rId139"/>
    <p:sldId id="294" r:id="rId140"/>
    <p:sldId id="295" r:id="rId141"/>
    <p:sldId id="296" r:id="rId142"/>
    <p:sldId id="297" r:id="rId143"/>
    <p:sldId id="298" r:id="rId144"/>
    <p:sldId id="299" r:id="rId145"/>
    <p:sldId id="300" r:id="rId146"/>
    <p:sldId id="301" r:id="rId147"/>
    <p:sldId id="303" r:id="rId148"/>
    <p:sldId id="304" r:id="rId149"/>
    <p:sldId id="305" r:id="rId150"/>
    <p:sldId id="306" r:id="rId151"/>
    <p:sldId id="307" r:id="rId152"/>
    <p:sldId id="308" r:id="rId153"/>
    <p:sldId id="309" r:id="rId154"/>
    <p:sldId id="310" r:id="rId155"/>
    <p:sldId id="312" r:id="rId156"/>
    <p:sldId id="313" r:id="rId157"/>
    <p:sldId id="314" r:id="rId158"/>
    <p:sldId id="315" r:id="rId159"/>
    <p:sldId id="316" r:id="rId160"/>
    <p:sldId id="317" r:id="rId161"/>
    <p:sldId id="318" r:id="rId162"/>
    <p:sldId id="319" r:id="rId163"/>
    <p:sldId id="320" r:id="rId164"/>
    <p:sldId id="321" r:id="rId165"/>
    <p:sldId id="322" r:id="rId166"/>
    <p:sldId id="323" r:id="rId167"/>
    <p:sldId id="324" r:id="rId168"/>
    <p:sldId id="325" r:id="rId169"/>
    <p:sldId id="362" r:id="rId170"/>
    <p:sldId id="363" r:id="rId171"/>
    <p:sldId id="364" r:id="rId172"/>
    <p:sldId id="365" r:id="rId173"/>
    <p:sldId id="366" r:id="rId174"/>
    <p:sldId id="367" r:id="rId175"/>
    <p:sldId id="368" r:id="rId176"/>
    <p:sldId id="369" r:id="rId177"/>
    <p:sldId id="370" r:id="rId178"/>
    <p:sldId id="371" r:id="rId179"/>
    <p:sldId id="372" r:id="rId180"/>
    <p:sldId id="373" r:id="rId181"/>
    <p:sldId id="374" r:id="rId182"/>
    <p:sldId id="375" r:id="rId183"/>
    <p:sldId id="376" r:id="rId184"/>
    <p:sldId id="377" r:id="rId185"/>
    <p:sldId id="378" r:id="rId186"/>
    <p:sldId id="379" r:id="rId187"/>
    <p:sldId id="380" r:id="rId188"/>
    <p:sldId id="474" r:id="rId189"/>
    <p:sldId id="475" r:id="rId190"/>
    <p:sldId id="476" r:id="rId191"/>
    <p:sldId id="477" r:id="rId192"/>
    <p:sldId id="386" r:id="rId193"/>
    <p:sldId id="387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B65FC-82E8-4738-BC6F-7B78E376A5B3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FD51C-1645-4780-A474-C37AD441492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222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Demo/1_tags.html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6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Demo/5_remove.html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7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Demo/5_remove.html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6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Demo/6_eventHandler.html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0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Demo/6_eventHandler.html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9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Demo/6_eventHandler.html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Demo/8_express.js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demo8"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12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Demo/9_routing.js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demo9"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4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Demo/9_routing.js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demo9"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4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Demo/9_routing.js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demo9"</a:t>
            </a: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70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Demo/10_restful.js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demo10"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Demo/2_select.html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1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0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48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7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6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5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3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13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8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Demo/11_middleware.js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demo11"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Demo/2_select.html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45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60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70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88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23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8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Demo/12_templating.ejs</a:t>
            </a: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9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</a:t>
            </a:r>
            <a:r>
              <a:rPr lang="en-US" err="1"/>
              <a:t>ejs</a:t>
            </a:r>
            <a:r>
              <a:rPr lang="en-US"/>
              <a:t>/</a:t>
            </a:r>
            <a:r>
              <a:rPr lang="en-US" err="1"/>
              <a:t>navbar.ejs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24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</a:t>
            </a:r>
            <a:r>
              <a:rPr lang="en-US" err="1"/>
              <a:t>ejs</a:t>
            </a:r>
            <a:r>
              <a:rPr lang="en-US"/>
              <a:t>/</a:t>
            </a:r>
            <a:r>
              <a:rPr lang="en-US" err="1"/>
              <a:t>navbar.ejs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Note: To use </a:t>
            </a:r>
            <a:r>
              <a:rPr lang="en-US" err="1"/>
              <a:t>nodemon</a:t>
            </a:r>
            <a:r>
              <a:rPr lang="en-US"/>
              <a:t> so students don't have to restart the server, from the day1 folder enter: "</a:t>
            </a:r>
            <a:r>
              <a:rPr lang="en-US" err="1"/>
              <a:t>npm</a:t>
            </a:r>
            <a:r>
              <a:rPr lang="en-US"/>
              <a:t> run demo12"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46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Demo/12_templating.ejs</a:t>
            </a:r>
          </a:p>
          <a:p>
            <a:r>
              <a:rPr lang="en-US" dirty="0"/>
              <a:t>Note: To use </a:t>
            </a:r>
            <a:r>
              <a:rPr lang="en-US" dirty="0" err="1"/>
              <a:t>nodemon</a:t>
            </a:r>
            <a:r>
              <a:rPr lang="en-US" dirty="0"/>
              <a:t> so students don't have to restart the server, from the day1 folder enter: "</a:t>
            </a:r>
            <a:r>
              <a:rPr lang="en-US" dirty="0" err="1"/>
              <a:t>npm</a:t>
            </a:r>
            <a:r>
              <a:rPr lang="en-US" dirty="0"/>
              <a:t> run demo12"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6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Demo/2_select.html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Demo/2_select.html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Demo/3_modify.html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Demo/3_modify.html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8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Demo: Demo/4_create.html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Demo/4_create.html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0735C-8C37-4B81-85CA-DF93B458FB51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4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872E-C178-0727-4D3D-1FB5C3185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17A4D-AD7F-70EF-38F7-B9A806381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2B9E2-0577-856F-6328-8F68837E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4C41-CD21-D045-F435-8C49A38F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7620F-BBF6-FFEF-C5DC-A3E970C4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63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499F-1805-9106-2E1F-853AA3DD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BFC3C-FBE2-3727-B9DD-357673EB7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1E72-28F5-85FB-1A7C-42A65609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7B0C-2AFC-2976-EDBB-43708E35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7C724-49B9-A291-DF57-9DB991D2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845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7B04C-070C-DB2D-2B73-2562873E1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50826-6A7C-8E6B-3480-0594689C8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DCA28-522A-79C3-E534-0A3305EF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B1191-71F4-173E-1D93-05FFDFF7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72C22-1E78-6526-00D3-65D1860B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650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BBAD-042E-B459-71A3-86E4C3F441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233" y="2564645"/>
            <a:ext cx="9288588" cy="1727867"/>
          </a:xfrm>
        </p:spPr>
        <p:txBody>
          <a:bodyPr anchor="b">
            <a:normAutofit/>
          </a:bodyPr>
          <a:lstStyle>
            <a:lvl1pPr algn="l">
              <a:defRPr sz="6800" b="0">
                <a:solidFill>
                  <a:schemeClr val="bg1"/>
                </a:solidFill>
                <a:latin typeface="Source Sans Pro SemiBold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4556-F97A-3D26-A19D-1713BF6F23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9233" y="4490512"/>
            <a:ext cx="9288588" cy="838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75000"/>
                  </a:schemeClr>
                </a:solidFill>
                <a:latin typeface="IBM Plex Mono" panose="020B0509050203000203" pitchFamily="49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D3C2-E237-F886-4501-90F135F2D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629784" y="536253"/>
            <a:ext cx="424378" cy="426154"/>
          </a:xfrm>
          <a:prstGeom prst="ellipse">
            <a:avLst/>
          </a:prstGeom>
        </p:spPr>
      </p:pic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550068E-0189-28A1-45A3-BDAB72EB47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162" y="415252"/>
            <a:ext cx="3517838" cy="662906"/>
          </a:xfrm>
        </p:spPr>
        <p:txBody>
          <a:bodyPr anchor="ctr">
            <a:noAutofit/>
          </a:bodyPr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EVENT NAME</a:t>
            </a:r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72BFBE-8D58-C733-AE99-6B4AAA1E0D97}"/>
              </a:ext>
            </a:extLst>
          </p:cNvPr>
          <p:cNvSpPr>
            <a:spLocks noChangeAspect="1"/>
          </p:cNvSpPr>
          <p:nvPr userDrawn="1"/>
        </p:nvSpPr>
        <p:spPr>
          <a:xfrm>
            <a:off x="581659" y="42925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F81CC5-5061-1A1A-D3B4-029FF1D693E9}"/>
              </a:ext>
            </a:extLst>
          </p:cNvPr>
          <p:cNvSpPr>
            <a:spLocks noChangeAspect="1"/>
          </p:cNvSpPr>
          <p:nvPr userDrawn="1"/>
        </p:nvSpPr>
        <p:spPr>
          <a:xfrm>
            <a:off x="903413" y="42925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BB36FB-4CF5-A0A6-6F4E-88D227B32DEF}"/>
              </a:ext>
            </a:extLst>
          </p:cNvPr>
          <p:cNvSpPr>
            <a:spLocks noChangeAspect="1"/>
          </p:cNvSpPr>
          <p:nvPr userDrawn="1"/>
        </p:nvSpPr>
        <p:spPr>
          <a:xfrm>
            <a:off x="1225167" y="42925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2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2C37AF-6CD8-1A87-C3FB-FF4D3D5E65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233" y="2564645"/>
            <a:ext cx="9288588" cy="1727867"/>
          </a:xfrm>
        </p:spPr>
        <p:txBody>
          <a:bodyPr anchor="b">
            <a:normAutofit/>
          </a:bodyPr>
          <a:lstStyle>
            <a:lvl1pPr algn="l">
              <a:defRPr sz="6800" b="0">
                <a:solidFill>
                  <a:srgbClr val="262528"/>
                </a:solidFill>
                <a:latin typeface="Source Sans Pro SemiBold" panose="020B0604020202020204" pitchFamily="34" charset="0"/>
              </a:defRPr>
            </a:lvl1pPr>
          </a:lstStyle>
          <a:p>
            <a:r>
              <a:rPr lang="en-US"/>
              <a:t>Section Title</a:t>
            </a:r>
            <a:endParaRPr lang="en-SG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93E47BC-1AA4-7779-E490-F16877177E9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9233" y="4490512"/>
            <a:ext cx="9288588" cy="838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  <a:latin typeface="IBM Plex Mono" panose="020B0509050203000203" pitchFamily="49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  <a:endParaRPr lang="en-SG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44AE8B-F06D-E4FA-76AE-13CEE4816C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633" y="536253"/>
            <a:ext cx="756000" cy="756000"/>
          </a:xfrm>
        </p:spPr>
        <p:txBody>
          <a:bodyPr/>
          <a:lstStyle/>
          <a:p>
            <a:r>
              <a:rPr lang="en-GB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10E6B6-8CB4-A8E0-C7F8-D4029442C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2CD2310-9FC3-09E8-1BE4-89E29474E42A}"/>
              </a:ext>
            </a:extLst>
          </p:cNvPr>
          <p:cNvSpPr>
            <a:spLocks noChangeAspect="1"/>
          </p:cNvSpPr>
          <p:nvPr userDrawn="1"/>
        </p:nvSpPr>
        <p:spPr>
          <a:xfrm>
            <a:off x="581659" y="4292512"/>
            <a:ext cx="198000" cy="19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A102F7-A77C-6CAD-E3E6-7469E031886E}"/>
              </a:ext>
            </a:extLst>
          </p:cNvPr>
          <p:cNvSpPr>
            <a:spLocks noChangeAspect="1"/>
          </p:cNvSpPr>
          <p:nvPr userDrawn="1"/>
        </p:nvSpPr>
        <p:spPr>
          <a:xfrm>
            <a:off x="903413" y="4292512"/>
            <a:ext cx="198000" cy="19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6F46D0-CCFC-2DFB-9C55-78ECBCC1DD92}"/>
              </a:ext>
            </a:extLst>
          </p:cNvPr>
          <p:cNvSpPr>
            <a:spLocks noChangeAspect="1"/>
          </p:cNvSpPr>
          <p:nvPr userDrawn="1"/>
        </p:nvSpPr>
        <p:spPr>
          <a:xfrm>
            <a:off x="1225167" y="4292512"/>
            <a:ext cx="198000" cy="19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04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E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11B6A70-B967-269A-CE3B-D004F14F38A9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68CC12C-E4F9-052D-6291-1A18E2853E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7437" y="1919037"/>
            <a:ext cx="11099132" cy="425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b="0" i="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3DAFE-6D9D-1EA8-D5AC-C2B75199A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8F35290-50D9-0CD8-AFDF-3DEA99E94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793759-E0BB-9BC7-BA2F-462B9F8FBA0A}"/>
              </a:ext>
            </a:extLst>
          </p:cNvPr>
          <p:cNvSpPr>
            <a:spLocks noChangeAspect="1"/>
          </p:cNvSpPr>
          <p:nvPr userDrawn="1"/>
        </p:nvSpPr>
        <p:spPr>
          <a:xfrm>
            <a:off x="671191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7DBC1E1-A437-943F-7563-C62CD7CE16D8}"/>
              </a:ext>
            </a:extLst>
          </p:cNvPr>
          <p:cNvSpPr>
            <a:spLocks noChangeAspect="1"/>
          </p:cNvSpPr>
          <p:nvPr userDrawn="1"/>
        </p:nvSpPr>
        <p:spPr>
          <a:xfrm>
            <a:off x="992945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419961-4F5C-1B4C-BA7B-EA829A3420E5}"/>
              </a:ext>
            </a:extLst>
          </p:cNvPr>
          <p:cNvSpPr>
            <a:spLocks noChangeAspect="1"/>
          </p:cNvSpPr>
          <p:nvPr userDrawn="1"/>
        </p:nvSpPr>
        <p:spPr>
          <a:xfrm>
            <a:off x="1314699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325CEF77-7C26-3449-CB9D-6A9E5845A7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E434930-EBFE-00F1-A995-F393098CD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85682A-582E-45AD-A2FE-A864A9B2F1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4206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C4B74D-E2D2-27A0-2FB4-5C12B41C1D71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40B8649-A667-BBBD-0B7E-1628F9207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Slide 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92C943-09C1-7579-3A0E-EA2F857F22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DBF6506-ECF3-DE14-E15E-C6B30D1FE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3228FAF-AE4F-33B5-228A-4016AE62B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85682A-582E-45AD-A2FE-A864A9B2F12B}" type="slidenum">
              <a:rPr lang="en-SG" smtClean="0"/>
              <a:t>‹#›</a:t>
            </a:fld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D95038-119D-A6E2-B8C8-A4E0686D630A}"/>
              </a:ext>
            </a:extLst>
          </p:cNvPr>
          <p:cNvSpPr>
            <a:spLocks noChangeAspect="1"/>
          </p:cNvSpPr>
          <p:nvPr userDrawn="1"/>
        </p:nvSpPr>
        <p:spPr>
          <a:xfrm>
            <a:off x="671191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31C9CD-E68A-0F21-1980-C6700507D6EF}"/>
              </a:ext>
            </a:extLst>
          </p:cNvPr>
          <p:cNvSpPr>
            <a:spLocks noChangeAspect="1"/>
          </p:cNvSpPr>
          <p:nvPr userDrawn="1"/>
        </p:nvSpPr>
        <p:spPr>
          <a:xfrm>
            <a:off x="992945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E25A88-1E72-CD9E-8604-11F717CC4499}"/>
              </a:ext>
            </a:extLst>
          </p:cNvPr>
          <p:cNvSpPr>
            <a:spLocks noChangeAspect="1"/>
          </p:cNvSpPr>
          <p:nvPr userDrawn="1"/>
        </p:nvSpPr>
        <p:spPr>
          <a:xfrm>
            <a:off x="1314699" y="912812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60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806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7611D-2BBB-A877-29E0-FD70830CC5A6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7718808-5EEA-86F2-61B7-3AACBCA79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Optional Slide Title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A38A4F-0223-8C18-6552-A7995A15A2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66804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1CBA049-0B74-C178-102C-8D0AD23B8C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2094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A7030-8DEB-C56F-B302-499633A99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5461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7BBF8F-A67D-837B-3F9C-0BF55EC63CE7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B399DE5-B58F-988E-67B0-09D50F776D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38404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D3738D-A72B-C400-F17D-2C372616B2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3694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chemeClr val="tx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7718808-5EEA-86F2-61B7-3AACBCA79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Optional Slide Title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A38A4F-0223-8C18-6552-A7995A15A2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95205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1CBA049-0B74-C178-102C-8D0AD23B8C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50495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chemeClr val="tx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46C3E-ACA3-762C-7AAF-DD561C7B8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289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B0C275-3037-3489-B8EE-60FABED63F5F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B399DE5-B58F-988E-67B0-09D50F776D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6804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D3738D-A72B-C400-F17D-2C372616B2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2094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7718808-5EEA-86F2-61B7-3AACBCA79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62528"/>
                </a:solidFill>
              </a:defRPr>
            </a:lvl1pPr>
          </a:lstStyle>
          <a:p>
            <a:r>
              <a:rPr lang="en-GB"/>
              <a:t>Optional Slide Title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A38A4F-0223-8C18-6552-A7995A15A2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323605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1CBA049-0B74-C178-102C-8D0AD23B8C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78895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20618-D08D-78C7-C2A0-1E987DBC02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810003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72164D-0832-B2E5-5473-7076E5C31B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293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87E9F-21FD-121B-DA0D-DD1439321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653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EBE8-8506-3595-771D-0F4DFE3B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6374-48E0-71BA-A281-C40E7D75E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53E-745C-6E22-FB14-9350F685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8915-F301-6DC3-8873-2D85FA306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9690-5C15-B908-AD5C-D8212DEA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718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7A847A-752D-8A1F-C6BB-E7903A1C06F3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A38A4F-0223-8C18-6552-A7995A15A2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1707" y="2405324"/>
            <a:ext cx="2058392" cy="2058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</a:defRPr>
            </a:lvl1pPr>
          </a:lstStyle>
          <a:p>
            <a:r>
              <a:rPr lang="en-US"/>
              <a:t>Icon</a:t>
            </a:r>
            <a:endParaRPr lang="en-SG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1CBA049-0B74-C178-102C-8D0AD23B8C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36997" y="4821437"/>
            <a:ext cx="1547812" cy="380365"/>
          </a:xfrm>
        </p:spPr>
        <p:txBody>
          <a:bodyPr>
            <a:noAutofit/>
          </a:bodyPr>
          <a:lstStyle>
            <a:lvl1pPr marL="0" indent="0" algn="ctr">
              <a:buNone/>
              <a:defRPr sz="2100" b="1" i="0">
                <a:solidFill>
                  <a:schemeClr val="tx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Label</a:t>
            </a:r>
            <a:endParaRPr lang="en-SG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D227348-06F0-93CA-05DD-F60A0240E2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806" y="2660642"/>
            <a:ext cx="6224763" cy="500451"/>
          </a:xfrm>
        </p:spPr>
        <p:txBody>
          <a:bodyPr>
            <a:noAutofit/>
          </a:bodyPr>
          <a:lstStyle>
            <a:lvl1pPr marL="0" indent="0" algn="l">
              <a:buNone/>
              <a:defRPr sz="3200" b="1" i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</a:lstStyle>
          <a:p>
            <a:pPr lvl="0"/>
            <a:r>
              <a:rPr lang="en-US"/>
              <a:t>Item 1</a:t>
            </a:r>
            <a:endParaRPr lang="en-SG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2623260-DFF3-5B4B-8292-BC93B1BF7F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21806" y="3202392"/>
            <a:ext cx="6224763" cy="500451"/>
          </a:xfrm>
        </p:spPr>
        <p:txBody>
          <a:bodyPr>
            <a:noAutofit/>
          </a:bodyPr>
          <a:lstStyle>
            <a:lvl1pPr marL="0" indent="0" algn="l">
              <a:buNone/>
              <a:defRPr sz="3200" b="1" i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</a:lstStyle>
          <a:p>
            <a:pPr lvl="0"/>
            <a:r>
              <a:rPr lang="en-US"/>
              <a:t>Item 2</a:t>
            </a:r>
            <a:endParaRPr lang="en-SG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23D7BCC-B42F-BF4E-4FB1-F1B002588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1805" y="3744143"/>
            <a:ext cx="6224763" cy="500451"/>
          </a:xfrm>
        </p:spPr>
        <p:txBody>
          <a:bodyPr>
            <a:noAutofit/>
          </a:bodyPr>
          <a:lstStyle>
            <a:lvl1pPr marL="0" indent="0" algn="l">
              <a:buNone/>
              <a:defRPr sz="3200" b="1" i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</a:lstStyle>
          <a:p>
            <a:pPr lvl="0"/>
            <a:r>
              <a:rPr lang="en-US"/>
              <a:t>Item 3</a:t>
            </a:r>
            <a:endParaRPr lang="en-S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6674B95-1754-310F-30FF-649EC99791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Optional Slide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D6744-AD2D-729F-F424-A3463F08E8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3982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Text">
    <p:bg>
      <p:bgPr>
        <a:solidFill>
          <a:srgbClr val="E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F7FD4D-E9DA-8CAA-0BC5-83CA389B5A3E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10FBD7-665F-5838-6BEF-55B771B70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437" y="2905626"/>
            <a:ext cx="11099132" cy="1046748"/>
          </a:xfrm>
        </p:spPr>
        <p:txBody>
          <a:bodyPr>
            <a:noAutofit/>
          </a:bodyPr>
          <a:lstStyle>
            <a:lvl1pPr algn="ctr">
              <a:defRPr sz="6800"/>
            </a:lvl1pPr>
          </a:lstStyle>
          <a:p>
            <a:r>
              <a:rPr lang="en-GB"/>
              <a:t>Emphasis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7415D-43C0-9532-BB59-8E8081124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0564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E43028-AB81-6D1E-8076-2C6033944073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AFE7C1-DC7C-1F0E-B7AE-5B47FADFD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0138" y="4315158"/>
            <a:ext cx="4995862" cy="581025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>
                    <a:lumMod val="50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GB"/>
              <a:t>Source or Defined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C03954B-3529-1F4E-2218-03803C7342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0138" y="2030559"/>
            <a:ext cx="9974908" cy="1897752"/>
          </a:xfrm>
        </p:spPr>
        <p:txBody>
          <a:bodyPr>
            <a:normAutofit/>
          </a:bodyPr>
          <a:lstStyle>
            <a:lvl1pPr>
              <a:defRPr sz="4500" b="1" i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GB"/>
              <a:t>Quote or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D6F0B-11C9-311B-DF4A-3FEAF67823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71DD0E-F129-0D16-8DC0-1B07B725C038}"/>
              </a:ext>
            </a:extLst>
          </p:cNvPr>
          <p:cNvSpPr>
            <a:spLocks noChangeAspect="1"/>
          </p:cNvSpPr>
          <p:nvPr userDrawn="1"/>
        </p:nvSpPr>
        <p:spPr>
          <a:xfrm>
            <a:off x="1200580" y="4022734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5F24BA-C6FA-6F78-CB35-E52499B31AE4}"/>
              </a:ext>
            </a:extLst>
          </p:cNvPr>
          <p:cNvSpPr>
            <a:spLocks noChangeAspect="1"/>
          </p:cNvSpPr>
          <p:nvPr userDrawn="1"/>
        </p:nvSpPr>
        <p:spPr>
          <a:xfrm>
            <a:off x="1522334" y="4022734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9CFB91-CE32-0299-05A7-F7E2743567CE}"/>
              </a:ext>
            </a:extLst>
          </p:cNvPr>
          <p:cNvSpPr>
            <a:spLocks noChangeAspect="1"/>
          </p:cNvSpPr>
          <p:nvPr userDrawn="1"/>
        </p:nvSpPr>
        <p:spPr>
          <a:xfrm>
            <a:off x="1844088" y="4022734"/>
            <a:ext cx="198000" cy="1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559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C245B9-E111-AFED-A1AF-6199D2C64608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C0FD26-569A-1ECE-C8EF-3A3F8B3B1A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2657" y="321101"/>
            <a:ext cx="11103911" cy="5976861"/>
          </a:xfrm>
        </p:spPr>
        <p:txBody>
          <a:bodyPr>
            <a:normAutofit/>
          </a:bodyPr>
          <a:lstStyle>
            <a:lvl1pPr>
              <a:defRPr sz="1800">
                <a:latin typeface="IBM Plex Mono" panose="020B0509050203000203" pitchFamily="49" charset="77"/>
              </a:defRPr>
            </a:lvl1pPr>
          </a:lstStyle>
          <a:p>
            <a:pPr lvl="0"/>
            <a:r>
              <a:rPr lang="en-GB"/>
              <a:t>Paste code using GitHub Light theme.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91E72-F1D0-F2BD-5571-6692EF542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6809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4E2650-A3B0-9F32-578E-02DCC216DE15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C0FD26-569A-1ECE-C8EF-3A3F8B3B1A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2657" y="321101"/>
            <a:ext cx="7111658" cy="5983447"/>
          </a:xfrm>
        </p:spPr>
        <p:txBody>
          <a:bodyPr>
            <a:normAutofit/>
          </a:bodyPr>
          <a:lstStyle>
            <a:lvl1pPr>
              <a:defRPr sz="1800">
                <a:latin typeface="IBM Plex Mono" panose="020B0509050203000203" pitchFamily="49" charset="77"/>
              </a:defRPr>
            </a:lvl1pPr>
          </a:lstStyle>
          <a:p>
            <a:pPr lvl="0"/>
            <a:r>
              <a:rPr lang="en-GB"/>
              <a:t>Paste code using GitHub Light theme.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5A2545-AE3E-AE82-60EB-51286FD441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9764" y="357282"/>
            <a:ext cx="2894531" cy="5947266"/>
          </a:xfrm>
        </p:spPr>
        <p:txBody>
          <a:bodyPr anchor="ctr"/>
          <a:lstStyle>
            <a:lvl1pPr algn="ctr">
              <a:defRPr>
                <a:latin typeface="IBM Plex Mono" panose="020B0509050203000203" pitchFamily="49" charset="77"/>
              </a:defRPr>
            </a:lvl1pPr>
          </a:lstStyle>
          <a:p>
            <a:r>
              <a:rPr lang="en-GB"/>
              <a:t>Insert Mobile Mock-up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F17A9-7BDF-5AD0-A7E0-09350E149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083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7686FF-940D-8A78-054B-DA44D0CA84CB}"/>
              </a:ext>
            </a:extLst>
          </p:cNvPr>
          <p:cNvSpPr/>
          <p:nvPr userDrawn="1"/>
        </p:nvSpPr>
        <p:spPr>
          <a:xfrm>
            <a:off x="0" y="6390000"/>
            <a:ext cx="12192000" cy="46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C0FD26-569A-1ECE-C8EF-3A3F8B3B1AE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2657" y="321101"/>
            <a:ext cx="5294969" cy="5976861"/>
          </a:xfrm>
        </p:spPr>
        <p:txBody>
          <a:bodyPr>
            <a:normAutofit/>
          </a:bodyPr>
          <a:lstStyle>
            <a:lvl1pPr>
              <a:defRPr sz="1800">
                <a:latin typeface="IBM Plex Mono" panose="020B0509050203000203" pitchFamily="49" charset="77"/>
              </a:defRPr>
            </a:lvl1pPr>
          </a:lstStyle>
          <a:p>
            <a:pPr lvl="0"/>
            <a:r>
              <a:rPr lang="en-GB"/>
              <a:t>Paste code using GitHub Light theme.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5A2545-AE3E-AE82-60EB-51286FD441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390000"/>
          </a:xfrm>
        </p:spPr>
        <p:txBody>
          <a:bodyPr anchor="ctr"/>
          <a:lstStyle>
            <a:lvl1pPr algn="ctr">
              <a:defRPr>
                <a:latin typeface="IBM Plex Mono" panose="020B0509050203000203" pitchFamily="49" charset="77"/>
              </a:defRPr>
            </a:lvl1pPr>
          </a:lstStyle>
          <a:p>
            <a:r>
              <a:rPr lang="en-GB"/>
              <a:t>Insert Image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ACFD9-DD4B-AE16-5977-2BAC0B481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25" t="8525" r="1010" b="1010"/>
          <a:stretch>
            <a:fillRect/>
          </a:stretch>
        </p:blipFill>
        <p:spPr>
          <a:xfrm>
            <a:off x="11646569" y="6410923"/>
            <a:ext cx="424378" cy="4261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455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5CEA-3BFC-2927-1720-367E3DA3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EF02F-CDC0-A091-B83E-687AEA849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2C189-015D-03C4-056A-7D8D2B98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BD828-B7F9-629D-36E7-9102227B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A2D2E-DE05-0471-EE33-5A358D5C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74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D99A-928B-F932-32E0-EDC9E2F3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B106-4251-67CB-279A-232B3B217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0D538-F65C-4D7F-F713-9208725DC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22846-A9A5-87E9-CA9C-C327A389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7255E-5BDF-E5A1-5877-BAB7944AE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FDBAD-E9C4-DF96-9B09-C2D809B4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018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B63E-8DF0-217D-DF96-BE5165D7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84B74-E52F-A07F-7EA3-0DD22BBCC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65939-02EB-DEBB-DE5F-3D64DBD3F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BD8A1-9780-C9AA-C24A-BBE19F4E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3687F-AE0E-B6A2-A2F9-5FD775586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9D955-E48B-45C9-E17E-8A0EA68C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99BDE-0DDF-98D8-423D-E15B4011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2B628-1FED-3E8E-C882-6BDE3DF0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299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3D9D-447A-FFE6-0230-C89045BF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7EF98-9954-F5B8-B9B9-4338C3EE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44A9F-E15B-C48B-951C-DBE07482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0BF47-6021-E60A-0CFA-ED985A64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829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E345A8-DACB-4A37-F8D2-C080C07B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ED435-A327-B55E-6D74-5C8C092C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2B1C7-3F02-315D-0593-68BC4973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148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1B24-0CA1-9417-B435-8678B830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2CA1-3DA7-62A6-F0A9-583CB1E01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C3FB-1B42-0251-FE5E-903F37A69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9A8C9-7328-CA81-D6BC-DC3C2094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6E192-4AC0-B677-6EAD-4F984A73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44665-F346-701F-A410-DC1DC4D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7556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0DC-7DA6-AD34-CDDD-7790CC99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37FF7-61D3-72CC-B2E7-3D218ECE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15BF4-0BAE-0D9B-B074-73266D6E8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A9C17-5C79-09F7-A0D1-49123738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1DB8A-EE01-7492-4550-85697286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81108-2588-4A2E-D63E-1C07D318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26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7A151-4A72-1B4B-FD66-F465292D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6DA86-FB5F-4B29-8019-02ACFE7D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A448D-E426-29BF-3B09-8BE8404D4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5ED9A-B5A1-4097-BC93-92F731D4E01F}" type="datetimeFigureOut">
              <a:rPr lang="en-SG" smtClean="0"/>
              <a:t>6/1/2026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4C72F-0DE8-343A-FCCD-6EDEC3C0A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9CAE1-75E6-DC27-EC9F-1EC846039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5F9A8-E4D0-40B2-AD94-AD6DDEF05E8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15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6" r:id="rId8"/>
    <p:sldLayoutId id="2147483677" r:id="rId9"/>
    <p:sldLayoutId id="2147483679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3E556-69D5-E9E7-DC07-786FA6F2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37" y="249237"/>
            <a:ext cx="11099132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91CFA-FD42-2B2D-EC5C-95434B91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437" y="1919037"/>
            <a:ext cx="11099132" cy="425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9A130-C356-8835-CFD8-9E4CEE881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989" y="6434689"/>
            <a:ext cx="601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5682A-582E-45AD-A2FE-A864A9B2F12B}" type="slidenum">
              <a:rPr lang="en-SG" smtClean="0"/>
              <a:t>‹#›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2891A-D2FD-52AB-10AF-044E8BD60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46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93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  <p:sldLayoutId id="2147483667" r:id="rId4"/>
    <p:sldLayoutId id="2147483663" r:id="rId5"/>
    <p:sldLayoutId id="2147483668" r:id="rId6"/>
    <p:sldLayoutId id="2147483671" r:id="rId7"/>
    <p:sldLayoutId id="2147483670" r:id="rId8"/>
    <p:sldLayoutId id="2147483673" r:id="rId9"/>
    <p:sldLayoutId id="2147483666" r:id="rId10"/>
    <p:sldLayoutId id="2147483672" r:id="rId11"/>
    <p:sldLayoutId id="2147483669" r:id="rId12"/>
    <p:sldLayoutId id="2147483675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i="0" kern="1200" spc="0">
          <a:solidFill>
            <a:srgbClr val="262528"/>
          </a:solidFill>
          <a:latin typeface="Source Sans Pro SemiBold" panose="020B0603030403020204" pitchFamily="34" charset="0"/>
          <a:ea typeface="Source Sans Pro SemiBold" panose="020B06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0" i="0" kern="1200" spc="0">
          <a:solidFill>
            <a:srgbClr val="262528"/>
          </a:solidFill>
          <a:latin typeface="Inter Medium" panose="02000503000000020004" pitchFamily="2" charset="0"/>
          <a:ea typeface="Inter Medium" panose="02000503000000020004" pitchFamily="2" charset="0"/>
          <a:cs typeface="Inter Medium" panose="02000503000000020004" pitchFamily="2" charset="0"/>
        </a:defRPr>
      </a:lvl1pPr>
      <a:lvl2pPr marL="227013" indent="-1793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 spc="0">
          <a:solidFill>
            <a:srgbClr val="262528"/>
          </a:solidFill>
          <a:latin typeface="Inter Medium" panose="02000503000000020004" pitchFamily="2" charset="0"/>
          <a:ea typeface="Inter Medium" panose="02000503000000020004" pitchFamily="2" charset="0"/>
          <a:cs typeface="Inter Medium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2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92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svg"/><Relationship Id="rId4" Type="http://schemas.openxmlformats.org/officeDocument/2006/relationships/image" Target="../media/image2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112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5" Type="http://schemas.openxmlformats.org/officeDocument/2006/relationships/image" Target="../media/image119.sv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0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0.svg"/><Relationship Id="rId7" Type="http://schemas.openxmlformats.org/officeDocument/2006/relationships/image" Target="../media/image1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6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Relationship Id="rId9" Type="http://schemas.openxmlformats.org/officeDocument/2006/relationships/image" Target="../media/image11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0.svg"/><Relationship Id="rId7" Type="http://schemas.openxmlformats.org/officeDocument/2006/relationships/image" Target="../media/image1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6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Relationship Id="rId9" Type="http://schemas.openxmlformats.org/officeDocument/2006/relationships/image" Target="../media/image119.sv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0.svg"/><Relationship Id="rId7" Type="http://schemas.openxmlformats.org/officeDocument/2006/relationships/image" Target="../media/image1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Relationship Id="rId9" Type="http://schemas.openxmlformats.org/officeDocument/2006/relationships/image" Target="../media/image57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0.svg"/><Relationship Id="rId7" Type="http://schemas.openxmlformats.org/officeDocument/2006/relationships/image" Target="../media/image1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png"/><Relationship Id="rId5" Type="http://schemas.openxmlformats.org/officeDocument/2006/relationships/image" Target="../media/image90.svg"/><Relationship Id="rId4" Type="http://schemas.openxmlformats.org/officeDocument/2006/relationships/image" Target="../media/image29.png"/><Relationship Id="rId9" Type="http://schemas.openxmlformats.org/officeDocument/2006/relationships/image" Target="../media/image57.sv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sv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B20E37C-CF19-4247-04EF-30099E44CFE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8463" y="2058285"/>
            <a:ext cx="2404871" cy="240487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D14E3-7614-C4B8-8665-6F7B786B91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32909" y="4645552"/>
            <a:ext cx="2555981" cy="380365"/>
          </a:xfrm>
        </p:spPr>
        <p:txBody>
          <a:bodyPr/>
          <a:lstStyle/>
          <a:p>
            <a:r>
              <a:rPr lang="en-US" dirty="0"/>
              <a:t>Day 2 check-in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05B70-7971-3AA2-A9FA-DA2A16F854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660642"/>
            <a:ext cx="6224763" cy="1200158"/>
          </a:xfrm>
        </p:spPr>
        <p:txBody>
          <a:bodyPr/>
          <a:lstStyle/>
          <a:p>
            <a:r>
              <a:rPr lang="en-US" dirty="0"/>
              <a:t>Please scan the QR code and check-in your attendance for today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E81A53-CC14-BD3F-003D-7061F32A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Day 2!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E43F9-E5AE-47AF-5C1D-FD7C74EAB196}"/>
              </a:ext>
            </a:extLst>
          </p:cNvPr>
          <p:cNvSpPr txBox="1"/>
          <p:nvPr/>
        </p:nvSpPr>
        <p:spPr>
          <a:xfrm>
            <a:off x="5421806" y="3733986"/>
            <a:ext cx="6096000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*Required for certificate</a:t>
            </a:r>
          </a:p>
        </p:txBody>
      </p:sp>
    </p:spTree>
    <p:extLst>
      <p:ext uri="{BB962C8B-B14F-4D97-AF65-F5344CB8AC3E}">
        <p14:creationId xmlns:p14="http://schemas.microsoft.com/office/powerpoint/2010/main" val="5531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91C3-4954-47C1-5480-9E90EF03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7EE15-50BE-79AB-1012-85B3008B2F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colspan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and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rowspan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table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border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"1"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 err="1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colspan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"3"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&gt;Header&lt;/</a:t>
            </a:r>
            <a:r>
              <a:rPr lang="en-SG" b="0" err="1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rowspan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"2"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&gt;Item&lt;/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colspan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"2"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&gt;Top&lt;/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&gt;Left&lt;/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&gt;Right&lt;/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table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202AC9-4EA8-D71E-6F2C-425F45DB1EE4}"/>
              </a:ext>
            </a:extLst>
          </p:cNvPr>
          <p:cNvGraphicFramePr>
            <a:graphicFrameLocks noGrp="1"/>
          </p:cNvGraphicFramePr>
          <p:nvPr/>
        </p:nvGraphicFramePr>
        <p:xfrm>
          <a:off x="8472831" y="2926080"/>
          <a:ext cx="1464415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12700" algn="t" rotWithShape="0">
                    <a:prstClr val="black"/>
                  </a:outerShdw>
                </a:effectLst>
                <a:tableStyleId>{5C22544A-7EE6-4342-B048-85BDC9FD1C3A}</a:tableStyleId>
              </a:tblPr>
              <a:tblGrid>
                <a:gridCol w="473791">
                  <a:extLst>
                    <a:ext uri="{9D8B030D-6E8A-4147-A177-3AD203B41FA5}">
                      <a16:colId xmlns:a16="http://schemas.microsoft.com/office/drawing/2014/main" val="3075317345"/>
                    </a:ext>
                  </a:extLst>
                </a:gridCol>
                <a:gridCol w="440609">
                  <a:extLst>
                    <a:ext uri="{9D8B030D-6E8A-4147-A177-3AD203B41FA5}">
                      <a16:colId xmlns:a16="http://schemas.microsoft.com/office/drawing/2014/main" val="434405209"/>
                    </a:ext>
                  </a:extLst>
                </a:gridCol>
                <a:gridCol w="550015">
                  <a:extLst>
                    <a:ext uri="{9D8B030D-6E8A-4147-A177-3AD203B41FA5}">
                      <a16:colId xmlns:a16="http://schemas.microsoft.com/office/drawing/2014/main" val="3470458525"/>
                    </a:ext>
                  </a:extLst>
                </a:gridCol>
              </a:tblGrid>
              <a:tr h="321309"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Header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870724"/>
                  </a:ext>
                </a:extLst>
              </a:tr>
              <a:tr h="321309">
                <a:tc rowSpan="2">
                  <a:txBody>
                    <a:bodyPr/>
                    <a:lstStyle/>
                    <a:p>
                      <a:r>
                        <a:rPr 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 marL="45720" marR="4572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71543"/>
                  </a:ext>
                </a:extLst>
              </a:tr>
              <a:tr h="3213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78259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91B887-59DB-A4A3-5CDC-DD9319B72138}"/>
              </a:ext>
            </a:extLst>
          </p:cNvPr>
          <p:cNvSpPr/>
          <p:nvPr/>
        </p:nvSpPr>
        <p:spPr>
          <a:xfrm>
            <a:off x="541270" y="-405635"/>
            <a:ext cx="5553342" cy="336884"/>
          </a:xfrm>
          <a:prstGeom prst="roundRect">
            <a:avLst>
              <a:gd name="adj" fmla="val 0"/>
            </a:avLst>
          </a:prstGeom>
          <a:solidFill>
            <a:schemeClr val="accent4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3617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C0D3E-16E3-180B-10AD-8D2C7E8E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4F987C-5DFB-9907-3AE8-6B06B6B06D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Loops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&gt;Shopping List&lt;/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for (let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= 0;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shoppingList.length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++)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shoppingList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614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BB21-E1F0-42AA-C4CE-F990062C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719827-D942-50B6-4760-99C962B9EC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Loops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&gt;Shopping List&lt;/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% for (let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= 0;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shoppingList.length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++) {%&gt;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%=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shoppingList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]%&gt;&lt;/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% } %&gt;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4718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46D953-719B-88EB-A8E4-F8D8CB6EAC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Components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nav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&gt;Home&lt;/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&gt;About&lt;/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&gt;Contact us&lt;/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nav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&gt;Home&lt;/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44D639-141D-8224-B7A3-C45454951011}"/>
              </a:ext>
            </a:extLst>
          </p:cNvPr>
          <p:cNvSpPr/>
          <p:nvPr/>
        </p:nvSpPr>
        <p:spPr>
          <a:xfrm>
            <a:off x="541268" y="717332"/>
            <a:ext cx="11103911" cy="1983827"/>
          </a:xfrm>
          <a:prstGeom prst="roundRect">
            <a:avLst>
              <a:gd name="adj" fmla="val 0"/>
            </a:avLst>
          </a:prstGeom>
          <a:solidFill>
            <a:schemeClr val="accent4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21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92AF9-3737-1CC2-270C-68EA9ACF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721322-337F-B36B-CED7-993AE92CBC7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Components with EJS --&gt;</a:t>
            </a:r>
            <a:endParaRPr lang="en-SG">
              <a:solidFill>
                <a:srgbClr val="24292E"/>
              </a:solidFill>
            </a:endParaRPr>
          </a:p>
          <a:p>
            <a:endParaRPr lang="en-SG">
              <a:solidFill>
                <a:srgbClr val="6A737D"/>
              </a:solidFill>
            </a:endParaRPr>
          </a:p>
          <a:p>
            <a:r>
              <a:rPr lang="en-SG">
                <a:solidFill>
                  <a:srgbClr val="6A737D"/>
                </a:solidFill>
              </a:rPr>
              <a:t>&lt;!– </a:t>
            </a:r>
            <a:r>
              <a:rPr lang="en-SG" err="1">
                <a:solidFill>
                  <a:srgbClr val="6A737D"/>
                </a:solidFill>
              </a:rPr>
              <a:t>navbar.ejs</a:t>
            </a:r>
            <a:r>
              <a:rPr lang="en-SG">
                <a:solidFill>
                  <a:srgbClr val="6A737D"/>
                </a:solidFill>
              </a:rPr>
              <a:t>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nav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&gt;Home&lt;/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&gt;About&lt;/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&gt;Contact us&lt;/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nav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8668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CB8D5-D31E-3F22-F761-186C31E4C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FDCE2-FA1A-D52F-52F7-9FBD273C9A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Components with EJS --&gt;</a:t>
            </a:r>
            <a:endParaRPr lang="en-SG">
              <a:solidFill>
                <a:srgbClr val="24292E"/>
              </a:solidFill>
            </a:endParaRPr>
          </a:p>
          <a:p>
            <a:endParaRPr lang="en-SG">
              <a:solidFill>
                <a:srgbClr val="6A737D"/>
              </a:solidFill>
            </a:endParaRPr>
          </a:p>
          <a:p>
            <a:r>
              <a:rPr lang="en-SG">
                <a:solidFill>
                  <a:srgbClr val="6A737D"/>
                </a:solidFill>
                <a:latin typeface="IBM Plex Mono"/>
                <a:ea typeface="Inter Medium"/>
                <a:cs typeface="Inter Medium"/>
              </a:rPr>
              <a:t>&lt;!– </a:t>
            </a:r>
            <a:r>
              <a:rPr lang="en-SG" err="1">
                <a:solidFill>
                  <a:srgbClr val="6A737D"/>
                </a:solidFill>
                <a:latin typeface="IBM Plex Mono"/>
                <a:ea typeface="Inter Medium"/>
                <a:cs typeface="Inter Medium"/>
              </a:rPr>
              <a:t>home.ejs</a:t>
            </a:r>
            <a:r>
              <a:rPr lang="en-SG">
                <a:solidFill>
                  <a:srgbClr val="6A737D"/>
                </a:solidFill>
                <a:latin typeface="IBM Plex Mono"/>
                <a:ea typeface="Inter Medium"/>
                <a:cs typeface="Inter Medium"/>
              </a:rPr>
              <a:t> --&gt;</a:t>
            </a:r>
            <a:endParaRPr lang="en-SG" b="0">
              <a:solidFill>
                <a:srgbClr val="24292E"/>
              </a:solidFill>
              <a:effectLst/>
              <a:latin typeface="IBM Plex Mono"/>
              <a:ea typeface="Inter Medium"/>
              <a:cs typeface="Inter Medium"/>
            </a:endParaRPr>
          </a:p>
          <a:p>
            <a:pPr>
              <a:lnSpc>
                <a:spcPts val="2025"/>
              </a:lnSpc>
              <a:buNone/>
            </a:pPr>
            <a:r>
              <a:rPr lang="en-SG" i="1">
                <a:solidFill>
                  <a:srgbClr val="B31D28"/>
                </a:solidFill>
                <a:latin typeface="IBM Plex Mono"/>
                <a:ea typeface="Inter Medium"/>
                <a:cs typeface="Inter Medium"/>
              </a:rPr>
              <a:t>&lt;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%-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include 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navbar.ejs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%&gt;</a:t>
            </a:r>
          </a:p>
          <a:p>
            <a:pPr>
              <a:lnSpc>
                <a:spcPts val="2025"/>
              </a:lnSpc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lnSpc>
                <a:spcPts val="2025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&gt;Home&lt;/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0977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7F708-110E-5743-10BB-D7BA3A9B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F8AC-81BE-7729-0260-55A53C4F5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Async Await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223AA-03C8-4382-F5D7-AB7E03CF9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Promises in JavaScript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BE58D6-53D3-0BD1-01BD-2FB71B76B9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84700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175C9-C284-A328-E18E-E763D28CA2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JavaScript Promise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90A50-166A-3478-1A69-05DB9ED15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Object representing eventual completion (or failure) of an operation</a:t>
            </a:r>
          </a:p>
        </p:txBody>
      </p:sp>
    </p:spTree>
    <p:extLst>
      <p:ext uri="{BB962C8B-B14F-4D97-AF65-F5344CB8AC3E}">
        <p14:creationId xmlns:p14="http://schemas.microsoft.com/office/powerpoint/2010/main" val="177355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363D-F666-CE2D-7601-8836CE16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" y="2905626"/>
            <a:ext cx="12189994" cy="1046748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SG" sz="4400" b="0" dirty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new</a:t>
            </a:r>
            <a:r>
              <a:rPr lang="en-SG" sz="4400" b="0" dirty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sz="4400" b="0" dirty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Promise</a:t>
            </a:r>
            <a:r>
              <a:rPr lang="en-SG" sz="4400" b="0" dirty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((</a:t>
            </a:r>
            <a:r>
              <a:rPr lang="en-SG" sz="4400" b="0" dirty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sz="4400" b="0" dirty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sz="4400" b="0" dirty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rej</a:t>
            </a:r>
            <a:r>
              <a:rPr lang="en-SG" sz="4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sz="4400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 </a:t>
            </a:r>
            <a:r>
              <a:rPr lang="en-SG" sz="4400" b="0">
                <a:solidFill>
                  <a:schemeClr val="tx1"/>
                </a:solidFill>
                <a:effectLst/>
                <a:latin typeface="IBM Plex Mono" panose="020B0509050203000203" pitchFamily="49" charset="77"/>
              </a:rPr>
              <a:t>{}</a:t>
            </a:r>
            <a:r>
              <a:rPr lang="en-SG" sz="4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930455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EFEB18-5E39-27F3-0545-039F3B1393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Turning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setTimeout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into a Promise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setTimeout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((</a:t>
            </a:r>
            <a:r>
              <a:rPr lang="en-SG">
                <a:solidFill>
                  <a:srgbClr val="24292E"/>
                </a:solidFill>
              </a:rPr>
              <a:t>) </a:t>
            </a:r>
            <a:r>
              <a:rPr lang="en-SG">
                <a:solidFill>
                  <a:srgbClr val="D73A49"/>
                </a:solidFill>
              </a:rPr>
              <a:t>=&gt; </a:t>
            </a:r>
            <a:r>
              <a:rPr lang="en-SG">
                <a:solidFill>
                  <a:schemeClr val="tx1"/>
                </a:solidFill>
              </a:rPr>
              <a:t>{}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2000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1932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9D312-B073-AA8C-FCB9-11434241E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6E211-1B2F-7605-E389-03AC8C178A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Turning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setTimeout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into a Promise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sleep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new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Promise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((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setTimeout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(),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2000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56943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3A0591-2E8F-B214-7409-098AF0EC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74C742-1280-A241-C929-8420D66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structure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45D29-3B11-DE0F-6946-DD4A1A88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942" y="1790471"/>
            <a:ext cx="2419688" cy="163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4DCF7-2D8F-6FE7-D62B-E9C2DE07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" y="1682106"/>
            <a:ext cx="658269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644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F7C5-77BF-11EB-FCDD-1924DDB0F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5C16-E4C2-AC01-A25D-D815037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Promises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893ED-6C91-2A9F-56D1-FF7CE0D3E2FB}"/>
              </a:ext>
            </a:extLst>
          </p:cNvPr>
          <p:cNvSpPr/>
          <p:nvPr/>
        </p:nvSpPr>
        <p:spPr>
          <a:xfrm>
            <a:off x="8206981" y="2783856"/>
            <a:ext cx="2880000" cy="468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err="1">
                <a:solidFill>
                  <a:schemeClr val="bg1"/>
                </a:solidFill>
                <a:latin typeface="IBM Plex Mono" panose="020B0509050203000203" pitchFamily="49" charset="77"/>
              </a:rPr>
              <a:t>orderFood</a:t>
            </a:r>
            <a:r>
              <a:rPr lang="en-GB" b="1">
                <a:solidFill>
                  <a:schemeClr val="bg1"/>
                </a:solidFill>
                <a:latin typeface="IBM Plex Mono" panose="020B0509050203000203" pitchFamily="49" charset="77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0792A-27E6-BC42-04A1-D5F694AE8767}"/>
              </a:ext>
            </a:extLst>
          </p:cNvPr>
          <p:cNvSpPr/>
          <p:nvPr/>
        </p:nvSpPr>
        <p:spPr>
          <a:xfrm>
            <a:off x="4656000" y="2783856"/>
            <a:ext cx="2880000" cy="468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err="1">
                <a:solidFill>
                  <a:schemeClr val="bg1"/>
                </a:solidFill>
                <a:latin typeface="IBM Plex Mono" panose="020B0509050203000203" pitchFamily="49" charset="77"/>
              </a:rPr>
              <a:t>orderKoi</a:t>
            </a:r>
            <a:r>
              <a:rPr lang="en-GB" b="1">
                <a:solidFill>
                  <a:schemeClr val="bg1"/>
                </a:solidFill>
                <a:latin typeface="IBM Plex Mono" panose="020B0509050203000203" pitchFamily="49" charset="77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EB857-DB68-6D03-CAA2-202535758155}"/>
              </a:ext>
            </a:extLst>
          </p:cNvPr>
          <p:cNvSpPr/>
          <p:nvPr/>
        </p:nvSpPr>
        <p:spPr>
          <a:xfrm>
            <a:off x="1105019" y="4412667"/>
            <a:ext cx="2880000" cy="468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err="1">
                <a:solidFill>
                  <a:schemeClr val="bg1"/>
                </a:solidFill>
                <a:latin typeface="IBM Plex Mono" panose="020B0509050203000203" pitchFamily="49" charset="77"/>
              </a:rPr>
              <a:t>distributeItems</a:t>
            </a:r>
            <a:r>
              <a:rPr lang="en-GB" b="1">
                <a:solidFill>
                  <a:schemeClr val="bg1"/>
                </a:solidFill>
                <a:latin typeface="IBM Plex Mono" panose="020B0509050203000203" pitchFamily="49" charset="77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828BCC-5270-8D97-220B-B4F61A66E3C7}"/>
              </a:ext>
            </a:extLst>
          </p:cNvPr>
          <p:cNvSpPr/>
          <p:nvPr/>
        </p:nvSpPr>
        <p:spPr>
          <a:xfrm>
            <a:off x="1105019" y="2783856"/>
            <a:ext cx="2880000" cy="468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err="1">
                <a:solidFill>
                  <a:schemeClr val="bg1"/>
                </a:solidFill>
                <a:latin typeface="IBM Plex Mono" panose="020B0509050203000203" pitchFamily="49" charset="77"/>
              </a:rPr>
              <a:t>orderChagee</a:t>
            </a:r>
            <a:r>
              <a:rPr lang="en-GB" b="1">
                <a:solidFill>
                  <a:schemeClr val="bg1"/>
                </a:solidFill>
                <a:latin typeface="IBM Plex Mono" panose="020B0509050203000203" pitchFamily="49" charset="77"/>
              </a:rPr>
              <a:t>()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C3B644-F2B1-24F2-BFCF-77A0CAB8272D}"/>
              </a:ext>
            </a:extLst>
          </p:cNvPr>
          <p:cNvSpPr/>
          <p:nvPr/>
        </p:nvSpPr>
        <p:spPr>
          <a:xfrm>
            <a:off x="718939" y="2282527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2AD323-79AE-738F-230F-106FB0008E58}"/>
              </a:ext>
            </a:extLst>
          </p:cNvPr>
          <p:cNvSpPr/>
          <p:nvPr/>
        </p:nvSpPr>
        <p:spPr>
          <a:xfrm>
            <a:off x="718939" y="3914064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BAE50-C8DC-8B4E-838E-AD5EE8C6BD57}"/>
              </a:ext>
            </a:extLst>
          </p:cNvPr>
          <p:cNvSpPr/>
          <p:nvPr/>
        </p:nvSpPr>
        <p:spPr>
          <a:xfrm>
            <a:off x="1105019" y="2282527"/>
            <a:ext cx="4746060" cy="40639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Ordering is carried out asynchronously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0B362D-0B41-C36E-F3C2-6037CF89BBAD}"/>
              </a:ext>
            </a:extLst>
          </p:cNvPr>
          <p:cNvSpPr/>
          <p:nvPr/>
        </p:nvSpPr>
        <p:spPr>
          <a:xfrm>
            <a:off x="1105019" y="3908683"/>
            <a:ext cx="4746060" cy="40639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Distribution is carried out after</a:t>
            </a:r>
          </a:p>
        </p:txBody>
      </p:sp>
    </p:spTree>
    <p:extLst>
      <p:ext uri="{BB962C8B-B14F-4D97-AF65-F5344CB8AC3E}">
        <p14:creationId xmlns:p14="http://schemas.microsoft.com/office/powerpoint/2010/main" val="397126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58A7-249F-9C61-6896-2F0610FB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JS know if you want to wait for the result?</a:t>
            </a:r>
          </a:p>
        </p:txBody>
      </p:sp>
    </p:spTree>
    <p:extLst>
      <p:ext uri="{BB962C8B-B14F-4D97-AF65-F5344CB8AC3E}">
        <p14:creationId xmlns:p14="http://schemas.microsoft.com/office/powerpoint/2010/main" val="26440144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3D01-997A-3D0A-F3D7-F5DDD149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D6831-AF4C-F6C9-2F0E-638E1DE6BD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await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A1D4A-7DB0-DD17-AE4D-EBB6B65E33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5" y="2405324"/>
            <a:ext cx="6327081" cy="500451"/>
          </a:xfrm>
        </p:spPr>
        <p:txBody>
          <a:bodyPr/>
          <a:lstStyle/>
          <a:p>
            <a:r>
              <a:rPr lang="en-GB"/>
              <a:t>Tells JS to wait for a Promise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AFDCB-54C9-1314-5ED2-8042374871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123011"/>
            <a:ext cx="6224763" cy="500451"/>
          </a:xfrm>
        </p:spPr>
        <p:txBody>
          <a:bodyPr/>
          <a:lstStyle/>
          <a:p>
            <a:r>
              <a:rPr lang="en-GB"/>
              <a:t>Cannot be used in top-level*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01799-1AC3-D8C7-5363-E36A9574F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840698"/>
            <a:ext cx="6224763" cy="1053741"/>
          </a:xfrm>
        </p:spPr>
        <p:txBody>
          <a:bodyPr/>
          <a:lstStyle/>
          <a:p>
            <a:r>
              <a:rPr lang="en-GB"/>
              <a:t>When used in a function, you must declare it as async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DB8330-30F2-2615-A155-DF19B76B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65773-CAE2-0DB1-1EEC-E96F4DD470AB}"/>
              </a:ext>
            </a:extLst>
          </p:cNvPr>
          <p:cNvSpPr/>
          <p:nvPr/>
        </p:nvSpPr>
        <p:spPr>
          <a:xfrm>
            <a:off x="1681707" y="2405324"/>
            <a:ext cx="2065059" cy="205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2376757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41D3-988B-6269-94BE-B908A0AC6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1EB98-E0D2-BE57-8331-9B38720C56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Using Await in Functions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await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orderItems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43E02C-DEF7-7161-8DC6-4FC67C55AD8B}"/>
              </a:ext>
            </a:extLst>
          </p:cNvPr>
          <p:cNvGrpSpPr/>
          <p:nvPr/>
        </p:nvGrpSpPr>
        <p:grpSpPr>
          <a:xfrm>
            <a:off x="543350" y="1154538"/>
            <a:ext cx="11103911" cy="369332"/>
            <a:chOff x="541268" y="1527483"/>
            <a:chExt cx="11103911" cy="3693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73BACBD-0139-F1AA-3DF4-62E63B224C18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C3AD0D4-1A57-2FA7-AD07-3488D19F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701092" y="1541233"/>
              <a:ext cx="320400" cy="32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24BC5C-9222-A266-0366-80623C7F64E2}"/>
                </a:ext>
              </a:extLst>
            </p:cNvPr>
            <p:cNvSpPr txBox="1"/>
            <p:nvPr/>
          </p:nvSpPr>
          <p:spPr>
            <a:xfrm>
              <a:off x="4021491" y="1527483"/>
              <a:ext cx="762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5"/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await</a:t>
              </a:r>
              <a:r>
                <a:rPr lang="en-GB">
                  <a:solidFill>
                    <a:schemeClr val="accent5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expressions are not allowed in top-level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88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24A0-070D-66E9-FD11-626CE270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BC06ED-3914-2089-BBCF-F8BD67E61C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Using Await in Functions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function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order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await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orderItems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distributeItems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68539-C427-4270-9A84-C14FCBAA27EA}"/>
              </a:ext>
            </a:extLst>
          </p:cNvPr>
          <p:cNvGrpSpPr/>
          <p:nvPr/>
        </p:nvGrpSpPr>
        <p:grpSpPr>
          <a:xfrm>
            <a:off x="543350" y="1531056"/>
            <a:ext cx="11103911" cy="369332"/>
            <a:chOff x="541268" y="1527483"/>
            <a:chExt cx="11103911" cy="3693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295C433-B23A-7B0A-541E-0EAAF8D9617F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F5BAC58-D4CA-484C-552E-333E4275C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701092" y="1541233"/>
              <a:ext cx="320400" cy="32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D69464-BFC2-5DFC-6982-616B2F3924BC}"/>
                </a:ext>
              </a:extLst>
            </p:cNvPr>
            <p:cNvSpPr txBox="1"/>
            <p:nvPr/>
          </p:nvSpPr>
          <p:spPr>
            <a:xfrm>
              <a:off x="4021491" y="1527483"/>
              <a:ext cx="762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5"/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await</a:t>
              </a:r>
              <a:r>
                <a:rPr lang="en-GB">
                  <a:solidFill>
                    <a:schemeClr val="accent5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expressions are only allowed within </a:t>
              </a:r>
              <a:r>
                <a:rPr lang="en-GB">
                  <a:solidFill>
                    <a:schemeClr val="accent5"/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async</a:t>
              </a:r>
              <a:r>
                <a:rPr lang="en-GB">
                  <a:solidFill>
                    <a:schemeClr val="accent5"/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3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FBE8D-818A-0C02-C2A4-4317925055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async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C6B80-41F0-587D-7253-33607061DF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5" y="2405324"/>
            <a:ext cx="6327081" cy="500451"/>
          </a:xfrm>
        </p:spPr>
        <p:txBody>
          <a:bodyPr/>
          <a:lstStyle/>
          <a:p>
            <a:r>
              <a:rPr lang="en-GB"/>
              <a:t>Tells JS to continue to next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30404-2A42-1F82-50CF-072047031D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123011"/>
            <a:ext cx="6224763" cy="500451"/>
          </a:xfrm>
        </p:spPr>
        <p:txBody>
          <a:bodyPr/>
          <a:lstStyle/>
          <a:p>
            <a:r>
              <a:rPr lang="en-GB"/>
              <a:t>Returns a JS Promise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58FD5A-0DAB-4147-6789-7396FE06C6E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840698"/>
            <a:ext cx="6224763" cy="1053741"/>
          </a:xfrm>
        </p:spPr>
        <p:txBody>
          <a:bodyPr/>
          <a:lstStyle/>
          <a:p>
            <a:r>
              <a:rPr lang="en-GB"/>
              <a:t>Clean, modern approach to defining promises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BA229E-E5D1-92D8-74C6-9C4F30509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9E2F2-FADF-DB2C-7FD7-A02E4D39D80F}"/>
              </a:ext>
            </a:extLst>
          </p:cNvPr>
          <p:cNvSpPr/>
          <p:nvPr/>
        </p:nvSpPr>
        <p:spPr>
          <a:xfrm>
            <a:off x="1681707" y="2405324"/>
            <a:ext cx="2065059" cy="205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async</a:t>
            </a:r>
          </a:p>
        </p:txBody>
      </p:sp>
    </p:spTree>
    <p:extLst>
      <p:ext uri="{BB962C8B-B14F-4D97-AF65-F5344CB8AC3E}">
        <p14:creationId xmlns:p14="http://schemas.microsoft.com/office/powerpoint/2010/main" val="1583865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BE59-3701-57B4-3D4C-B7D98479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6A9CB4-4C14-AD48-674D-E2E2A10D5BE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Declaring Async in Functions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async function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order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await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orderItems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distributeItems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5565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5FAA-4547-EC39-5C45-E9024EABB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Stateful and Stateless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2CCD9-581F-7DEB-804D-08D8F00D7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Knowing the difference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848D53-2237-B801-5985-7CFD4932CD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00551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EE0F-B5BD-9C42-782A-426CE050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 you notice when you restart the server?</a:t>
            </a:r>
          </a:p>
        </p:txBody>
      </p:sp>
    </p:spTree>
    <p:extLst>
      <p:ext uri="{BB962C8B-B14F-4D97-AF65-F5344CB8AC3E}">
        <p14:creationId xmlns:p14="http://schemas.microsoft.com/office/powerpoint/2010/main" val="35100949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E704-DEBA-96F6-A2D6-7713557C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EEA776-1BCB-0FE1-39B6-AB461B46BED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DC740-AD06-CB39-776D-1BFEF0D979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Stateless</a:t>
            </a:r>
          </a:p>
        </p:txBody>
      </p:sp>
    </p:spTree>
    <p:extLst>
      <p:ext uri="{BB962C8B-B14F-4D97-AF65-F5344CB8AC3E}">
        <p14:creationId xmlns:p14="http://schemas.microsoft.com/office/powerpoint/2010/main" val="113196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AAE887-0425-2DA0-C8E0-193DB6EC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(only used on labels)</a:t>
            </a:r>
          </a:p>
          <a:p>
            <a:r>
              <a:rPr lang="en-US" dirty="0"/>
              <a:t>ID (Unique identifier)</a:t>
            </a:r>
          </a:p>
          <a:p>
            <a:r>
              <a:rPr lang="en-US" dirty="0"/>
              <a:t>Class 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6D405-276A-75C7-33E1-A9AEF70D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551908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4DF47A7-EA80-E02C-7681-4FC098B288D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3AE66-D5F0-5FE9-AB64-2FB6D0BC89E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Stateless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F28D0-0628-5D0E-E041-FAE2E3C975D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Data stored on Memory</a:t>
            </a:r>
          </a:p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35F19-873E-36DC-A185-D2685D4E68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Data is gone on restart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A8AEB4-A3A6-A865-17DA-BA71DBF583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Extremely Fast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C74CAD-4583-46C2-AD81-E822BF49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54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98FB7D4-D546-DC21-E5BF-9B09C6E49B2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7F8D5-39C4-4D7B-943F-40E8D8952E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Stateful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A7013-C38D-6DC4-706A-9D6B3AE072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Data stored on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0F222-A130-11E4-EC81-3E51DD9823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Data persists even on restart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DF0D2-3162-A452-34CA-F35697333A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Dependent on storage speed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535B19-F6F7-E35B-A896-0D05B800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85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ED17-97A7-623E-0B6E-77B79B2E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turn </a:t>
            </a:r>
            <a:br>
              <a:rPr lang="en-GB"/>
            </a:br>
            <a:r>
              <a:rPr lang="en-GB"/>
              <a:t>services stateful?</a:t>
            </a:r>
          </a:p>
        </p:txBody>
      </p:sp>
    </p:spTree>
    <p:extLst>
      <p:ext uri="{BB962C8B-B14F-4D97-AF65-F5344CB8AC3E}">
        <p14:creationId xmlns:p14="http://schemas.microsoft.com/office/powerpoint/2010/main" val="22314302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34F5E8-1334-2C84-28DB-379B2C9B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Turning Data Stateful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65910-22DD-D8B7-2F11-1DA6210CFA31}"/>
              </a:ext>
            </a:extLst>
          </p:cNvPr>
          <p:cNvSpPr txBox="1"/>
          <p:nvPr/>
        </p:nvSpPr>
        <p:spPr>
          <a:xfrm>
            <a:off x="956237" y="4546600"/>
            <a:ext cx="1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Select how data is stored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E4BF0-1AA6-9CB6-8A43-CF441DF6F6C5}"/>
              </a:ext>
            </a:extLst>
          </p:cNvPr>
          <p:cNvSpPr txBox="1"/>
          <p:nvPr/>
        </p:nvSpPr>
        <p:spPr>
          <a:xfrm>
            <a:off x="5177367" y="4546597"/>
            <a:ext cx="1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Design how data is stored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C5171-12A6-FCC9-50B7-59CB01AF811A}"/>
              </a:ext>
            </a:extLst>
          </p:cNvPr>
          <p:cNvSpPr txBox="1"/>
          <p:nvPr/>
        </p:nvSpPr>
        <p:spPr>
          <a:xfrm>
            <a:off x="9580709" y="4546597"/>
            <a:ext cx="1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Write CRUD Actions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E40F66-A773-287F-7F3B-DAE8012CEEE5}"/>
              </a:ext>
            </a:extLst>
          </p:cNvPr>
          <p:cNvGrpSpPr/>
          <p:nvPr/>
        </p:nvGrpSpPr>
        <p:grpSpPr>
          <a:xfrm>
            <a:off x="547437" y="2100760"/>
            <a:ext cx="2718438" cy="2394800"/>
            <a:chOff x="547437" y="2032791"/>
            <a:chExt cx="2718438" cy="2394800"/>
          </a:xfrm>
        </p:grpSpPr>
        <p:pic>
          <p:nvPicPr>
            <p:cNvPr id="8" name="Picture Placeholder 5">
              <a:extLst>
                <a:ext uri="{FF2B5EF4-FFF2-40B4-BE49-F238E27FC236}">
                  <a16:creationId xmlns:a16="http://schemas.microsoft.com/office/drawing/2014/main" id="{B91AA1AC-F4C8-5304-C5D5-C9051B94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47437" y="2083612"/>
              <a:ext cx="1224000" cy="1224000"/>
            </a:xfrm>
            <a:prstGeom prst="rect">
              <a:avLst/>
            </a:prstGeom>
          </p:spPr>
        </p:pic>
        <p:pic>
          <p:nvPicPr>
            <p:cNvPr id="9" name="Picture Placeholder 11">
              <a:extLst>
                <a:ext uri="{FF2B5EF4-FFF2-40B4-BE49-F238E27FC236}">
                  <a16:creationId xmlns:a16="http://schemas.microsoft.com/office/drawing/2014/main" id="{BBC5A103-B054-A626-9762-B64C75DEC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041875" y="2032791"/>
              <a:ext cx="1224000" cy="1224000"/>
            </a:xfrm>
            <a:prstGeom prst="rect">
              <a:avLst/>
            </a:prstGeom>
          </p:spPr>
        </p:pic>
        <p:pic>
          <p:nvPicPr>
            <p:cNvPr id="10" name="Picture Placeholder 9">
              <a:extLst>
                <a:ext uri="{FF2B5EF4-FFF2-40B4-BE49-F238E27FC236}">
                  <a16:creationId xmlns:a16="http://schemas.microsoft.com/office/drawing/2014/main" id="{A2539E0D-F2A2-3202-F23A-ABFB845D6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262870" y="3203591"/>
              <a:ext cx="1224000" cy="1224000"/>
            </a:xfrm>
            <a:prstGeom prst="rect">
              <a:avLst/>
            </a:prstGeom>
          </p:spPr>
        </p:pic>
      </p:grp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34E01004-E22D-F1B5-DDC1-CF53D0579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093002" y="2308160"/>
            <a:ext cx="1980000" cy="198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AA572A-28EB-F91D-3244-BF501D332A29}"/>
              </a:ext>
            </a:extLst>
          </p:cNvPr>
          <p:cNvGrpSpPr/>
          <p:nvPr/>
        </p:nvGrpSpPr>
        <p:grpSpPr>
          <a:xfrm>
            <a:off x="9167604" y="2054193"/>
            <a:ext cx="2476959" cy="2487933"/>
            <a:chOff x="9167604" y="2043679"/>
            <a:chExt cx="2476959" cy="2487933"/>
          </a:xfrm>
        </p:grpSpPr>
        <p:pic>
          <p:nvPicPr>
            <p:cNvPr id="12" name="Picture Placeholder 13">
              <a:extLst>
                <a:ext uri="{FF2B5EF4-FFF2-40B4-BE49-F238E27FC236}">
                  <a16:creationId xmlns:a16="http://schemas.microsoft.com/office/drawing/2014/main" id="{2577934A-2A5A-1961-9018-F8C3BA92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167605" y="3307612"/>
              <a:ext cx="1224001" cy="1224000"/>
            </a:xfrm>
            <a:prstGeom prst="rect">
              <a:avLst/>
            </a:prstGeom>
          </p:spPr>
        </p:pic>
        <p:pic>
          <p:nvPicPr>
            <p:cNvPr id="13" name="Picture Placeholder 11">
              <a:extLst>
                <a:ext uri="{FF2B5EF4-FFF2-40B4-BE49-F238E27FC236}">
                  <a16:creationId xmlns:a16="http://schemas.microsoft.com/office/drawing/2014/main" id="{CD78F640-193B-DD9F-1483-3560AF19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9167604" y="2043679"/>
              <a:ext cx="1224001" cy="1224000"/>
            </a:xfrm>
            <a:prstGeom prst="rect">
              <a:avLst/>
            </a:prstGeom>
          </p:spPr>
        </p:pic>
        <p:pic>
          <p:nvPicPr>
            <p:cNvPr id="14" name="Picture Placeholder 15">
              <a:extLst>
                <a:ext uri="{FF2B5EF4-FFF2-40B4-BE49-F238E27FC236}">
                  <a16:creationId xmlns:a16="http://schemas.microsoft.com/office/drawing/2014/main" id="{34D47903-E83C-177D-BD53-762FEE75C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420562" y="2043679"/>
              <a:ext cx="1224001" cy="1224000"/>
            </a:xfrm>
            <a:prstGeom prst="rect">
              <a:avLst/>
            </a:prstGeom>
          </p:spPr>
        </p:pic>
        <p:pic>
          <p:nvPicPr>
            <p:cNvPr id="15" name="Picture Placeholder 15">
              <a:extLst>
                <a:ext uri="{FF2B5EF4-FFF2-40B4-BE49-F238E27FC236}">
                  <a16:creationId xmlns:a16="http://schemas.microsoft.com/office/drawing/2014/main" id="{62F229A7-C8EA-82E2-16E3-6C741D2DC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0420561" y="3307612"/>
              <a:ext cx="1224001" cy="1224000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15CAD-C78F-C03A-0996-51A0F2F2FE77}"/>
              </a:ext>
            </a:extLst>
          </p:cNvPr>
          <p:cNvCxnSpPr>
            <a:cxnSpLocks/>
          </p:cNvCxnSpPr>
          <p:nvPr/>
        </p:nvCxnSpPr>
        <p:spPr>
          <a:xfrm>
            <a:off x="3386667" y="3444495"/>
            <a:ext cx="1591733" cy="0"/>
          </a:xfrm>
          <a:prstGeom prst="straightConnector1">
            <a:avLst/>
          </a:prstGeom>
          <a:ln w="28575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8A034-C902-7CBA-8EB8-37784B83D89C}"/>
              </a:ext>
            </a:extLst>
          </p:cNvPr>
          <p:cNvCxnSpPr>
            <a:cxnSpLocks/>
          </p:cNvCxnSpPr>
          <p:nvPr/>
        </p:nvCxnSpPr>
        <p:spPr>
          <a:xfrm>
            <a:off x="7255934" y="3417657"/>
            <a:ext cx="1591733" cy="0"/>
          </a:xfrm>
          <a:prstGeom prst="straightConnector1">
            <a:avLst/>
          </a:prstGeom>
          <a:ln w="28575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B727D4-FE42-BF35-CB41-BE0CC909B531}"/>
              </a:ext>
            </a:extLst>
          </p:cNvPr>
          <p:cNvSpPr/>
          <p:nvPr/>
        </p:nvSpPr>
        <p:spPr>
          <a:xfrm>
            <a:off x="352729" y="1948384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C1E2FB-EA67-0E7E-C163-1CD6961F7D0D}"/>
              </a:ext>
            </a:extLst>
          </p:cNvPr>
          <p:cNvSpPr/>
          <p:nvPr/>
        </p:nvSpPr>
        <p:spPr>
          <a:xfrm>
            <a:off x="5064045" y="1948384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7626E3-E914-FD2B-4F0B-9CFE329A0E64}"/>
              </a:ext>
            </a:extLst>
          </p:cNvPr>
          <p:cNvSpPr/>
          <p:nvPr/>
        </p:nvSpPr>
        <p:spPr>
          <a:xfrm>
            <a:off x="9138647" y="1948384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082621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E94D-3875-E273-523D-0E8867C9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519EBF8-04E2-4545-B517-DEADB16394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CB147-AF53-056E-4E3E-FE2B0C706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Files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C148-720C-233C-473A-EFC73D0F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1: Select how data is stored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332A10D-A132-2990-0DAC-B29B6387315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90E42-A424-9DF5-9A4E-5D6BDEE5E0B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Non-files</a:t>
            </a:r>
          </a:p>
        </p:txBody>
      </p:sp>
    </p:spTree>
    <p:extLst>
      <p:ext uri="{BB962C8B-B14F-4D97-AF65-F5344CB8AC3E}">
        <p14:creationId xmlns:p14="http://schemas.microsoft.com/office/powerpoint/2010/main" val="7350976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0CAC-3FBF-E184-0694-F09BF844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D44EB10-C8B5-DFF7-9026-A2325AE528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>
          <a:xfrm>
            <a:off x="12192000" y="2405324"/>
            <a:ext cx="2058392" cy="205839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AA3FD-8CE5-C852-0ED7-6335D159D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47290" y="4821437"/>
            <a:ext cx="1547812" cy="380365"/>
          </a:xfrm>
        </p:spPr>
        <p:txBody>
          <a:bodyPr/>
          <a:lstStyle/>
          <a:p>
            <a:r>
              <a:rPr lang="en-GB"/>
              <a:t>Files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B08B8-40D1-1B62-930A-9BFFB0F0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1: Select how data is stored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D8A3CB0-6972-8E64-690C-E09EBB17A19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>
          <a:xfrm>
            <a:off x="5066804" y="2405324"/>
            <a:ext cx="2058392" cy="20583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D949FD-7245-0A07-2B3C-FC10B0C2F2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22094" y="4821437"/>
            <a:ext cx="1547812" cy="380365"/>
          </a:xfrm>
        </p:spPr>
        <p:txBody>
          <a:bodyPr/>
          <a:lstStyle/>
          <a:p>
            <a:r>
              <a:rPr lang="en-GB"/>
              <a:t>Non-files</a:t>
            </a:r>
          </a:p>
        </p:txBody>
      </p:sp>
    </p:spTree>
    <p:extLst>
      <p:ext uri="{BB962C8B-B14F-4D97-AF65-F5344CB8AC3E}">
        <p14:creationId xmlns:p14="http://schemas.microsoft.com/office/powerpoint/2010/main" val="55028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53FC-1D6B-90DD-2963-3FE1CDD5B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DFBEA-5275-512B-FB90-5F8F40C89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Turning Services Stateful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C497D1E-CB2C-9972-2F26-A903A880DF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58516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B0816-AE6D-968D-5E80-15881405A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1D7F3-DFA2-5956-C09C-340C487D2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Digital repository for storing and managing organized collections of data</a:t>
            </a:r>
          </a:p>
        </p:txBody>
      </p:sp>
    </p:spTree>
    <p:extLst>
      <p:ext uri="{BB962C8B-B14F-4D97-AF65-F5344CB8AC3E}">
        <p14:creationId xmlns:p14="http://schemas.microsoft.com/office/powerpoint/2010/main" val="16663393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1850D4-A3DF-3E18-0B9A-345D243026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76C9B-A753-28A6-FB1D-2BCB09C5B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6804" y="4821437"/>
            <a:ext cx="2058392" cy="380365"/>
          </a:xfrm>
        </p:spPr>
        <p:txBody>
          <a:bodyPr/>
          <a:lstStyle/>
          <a:p>
            <a:r>
              <a:rPr lang="en-GB"/>
              <a:t>Non-relational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F7609-CAD5-DBEF-0B7F-BA0AF01F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Database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535289E-BE07-EDA4-E0A5-55705AE567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FBA95-CCC6-9B75-CCCC-16FBBDF53C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Relational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489864E-7FE4-A547-D1A2-B319866CAC4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8D4CE3-1D40-F027-6741-747A4755D46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0003" y="4821437"/>
            <a:ext cx="2058392" cy="380365"/>
          </a:xfrm>
        </p:spPr>
        <p:txBody>
          <a:bodyPr/>
          <a:lstStyle/>
          <a:p>
            <a:r>
              <a:rPr lang="en-GB"/>
              <a:t>Time-series</a:t>
            </a:r>
          </a:p>
        </p:txBody>
      </p:sp>
    </p:spTree>
    <p:extLst>
      <p:ext uri="{BB962C8B-B14F-4D97-AF65-F5344CB8AC3E}">
        <p14:creationId xmlns:p14="http://schemas.microsoft.com/office/powerpoint/2010/main" val="37888785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A16EC-1D51-69C3-5EE0-35FB78A5FF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Relational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73966-4CFE-8A9C-B4D9-F624EEFF7B1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Data with fixed schema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92AB8-A8EE-DE31-3D35-DAAC7DCDA7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Establish 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B81A0A-6E9A-9B10-9028-7949759017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Tough scaling data schemas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723ADE0-54D8-AD9D-9AE9-269C78F6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24CFE385-BDE2-CD7B-2C6F-398C2D0A0E5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297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921B85-ABB0-6AE2-2303-18BD24EB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</a:t>
            </a:r>
          </a:p>
          <a:p>
            <a:r>
              <a:rPr lang="en-US" dirty="0"/>
              <a:t>Used on &lt;label&gt;</a:t>
            </a:r>
          </a:p>
          <a:p>
            <a:r>
              <a:rPr lang="en-US" dirty="0"/>
              <a:t>Links the label to a specific input</a:t>
            </a:r>
          </a:p>
          <a:p>
            <a:r>
              <a:rPr lang="en-US" dirty="0"/>
              <a:t>Improves accessibility and usability</a:t>
            </a:r>
          </a:p>
          <a:p>
            <a:r>
              <a:rPr lang="en-US" dirty="0"/>
              <a:t>Matches the input’s id</a:t>
            </a:r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B23A3-C6FA-5037-FD4C-EEAD2B9E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attributes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6791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7D3A-BD0F-E5FD-15F4-7282D7890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81707" y="4821437"/>
            <a:ext cx="2058392" cy="380365"/>
          </a:xfrm>
        </p:spPr>
        <p:txBody>
          <a:bodyPr/>
          <a:lstStyle/>
          <a:p>
            <a:r>
              <a:rPr lang="en-GB"/>
              <a:t>Non-relational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661E1-4FDA-1E7E-7CF8-FC441C835C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Data with flexible schema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35374-44BA-787A-A53E-664CF6EC9B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Easy scaling data schema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414BF-AFF0-9E6E-39D2-82A7871485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Flexibility might be an issue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3CE902F-AA27-64BF-170C-DAA1DDE4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38FEBC34-8A76-1D15-2108-FEA4FF10A2E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64186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B810-C6CC-5519-B7F7-1F314B78B29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Time-series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37478-A0D7-2E87-8E18-DDB42F5422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Time-series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489B3-22F5-B39E-8378-F301ACF56C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High sequential query speed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0068-09D1-4405-698B-F0EDB81D26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Highly rigid data schema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6CDC90-B747-62DE-1D66-FC9C54F7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2ED9ADED-7C3E-A34C-05CF-AC490B73981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07285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5ADED-D6C7-7AC8-6E61-F4276903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Identify common data groups (e.g. Users, Roles, Books)</a:t>
            </a:r>
          </a:p>
          <a:p>
            <a:pPr>
              <a:lnSpc>
                <a:spcPct val="150000"/>
              </a:lnSpc>
            </a:pPr>
            <a:r>
              <a:rPr lang="en-GB"/>
              <a:t>Design a data schema for each group of data</a:t>
            </a:r>
          </a:p>
          <a:p>
            <a:pPr>
              <a:lnSpc>
                <a:spcPct val="150000"/>
              </a:lnSpc>
            </a:pPr>
            <a:r>
              <a:rPr lang="en-GB"/>
              <a:t>Translate the schema into appropriate format for your 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897CB-2688-59F0-53A9-70A7EFE1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Designing how data is stored</a:t>
            </a:r>
          </a:p>
        </p:txBody>
      </p:sp>
    </p:spTree>
    <p:extLst>
      <p:ext uri="{BB962C8B-B14F-4D97-AF65-F5344CB8AC3E}">
        <p14:creationId xmlns:p14="http://schemas.microsoft.com/office/powerpoint/2010/main" val="14878768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volutionize Dining with QR Menus for Better Service | CTM">
            <a:extLst>
              <a:ext uri="{FF2B5EF4-FFF2-40B4-BE49-F238E27FC236}">
                <a16:creationId xmlns:a16="http://schemas.microsoft.com/office/drawing/2014/main" id="{65E185E4-2BA0-F296-932A-9D3F6F68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b="7801"/>
          <a:stretch>
            <a:fillRect/>
          </a:stretch>
        </p:blipFill>
        <p:spPr bwMode="auto">
          <a:xfrm>
            <a:off x="0" y="1"/>
            <a:ext cx="122154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5431B5-8B1D-E1EF-67DF-1C9E6F42753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GB" sz="6500" b="1"/>
              <a:t>What information would need to be stored?</a:t>
            </a:r>
          </a:p>
        </p:txBody>
      </p:sp>
    </p:spTree>
    <p:extLst>
      <p:ext uri="{BB962C8B-B14F-4D97-AF65-F5344CB8AC3E}">
        <p14:creationId xmlns:p14="http://schemas.microsoft.com/office/powerpoint/2010/main" val="6590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1488B74-38F0-F015-C06B-8C4B0C6562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7ED97-5062-DFA2-3F82-5615BA918F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Orders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700BA-433B-AF2E-88B2-F9935688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Identifying Common Data Groups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94B19D2-F241-BFFC-6E73-76672FC058E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72E248-7D20-1BAC-EF54-29E4FB88B8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Users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20AE102-770D-AF7F-9D94-821A995C3E0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5BBE0D-3EE1-72D1-094E-B86A68999D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3426317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8C9C-1DC5-82A8-6058-305997503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926252E-8D25-67DD-798C-4D8D310736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>
          <a:xfrm>
            <a:off x="12272276" y="2405324"/>
            <a:ext cx="2058392" cy="205839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4A4C-25CD-CAC4-DEE8-A5E8272CE9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527566" y="4821437"/>
            <a:ext cx="1547812" cy="380365"/>
          </a:xfrm>
        </p:spPr>
        <p:txBody>
          <a:bodyPr/>
          <a:lstStyle/>
          <a:p>
            <a:r>
              <a:rPr lang="en-GB"/>
              <a:t>Orders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4A3F85-4CF0-9A1D-D046-D1076FD6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Designing Data Schema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FF27A51-AC3A-54EB-16C4-C13B00DC8FD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>
          <a:xfrm>
            <a:off x="5066804" y="2399804"/>
            <a:ext cx="2058392" cy="20583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E0EB95-4E66-89CE-0E15-08B149EF5A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22094" y="4815917"/>
            <a:ext cx="1547812" cy="380365"/>
          </a:xfrm>
        </p:spPr>
        <p:txBody>
          <a:bodyPr/>
          <a:lstStyle/>
          <a:p>
            <a:r>
              <a:rPr lang="en-GB"/>
              <a:t>Users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2F11753-BB3A-6807-BCDB-0BA9245F26A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>
          <a:xfrm>
            <a:off x="15015475" y="2405324"/>
            <a:ext cx="2058392" cy="20583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B5B9FD-8BAC-FF0A-FEDD-EEF532A2CDB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270765" y="4821437"/>
            <a:ext cx="1547812" cy="380365"/>
          </a:xfrm>
        </p:spPr>
        <p:txBody>
          <a:bodyPr/>
          <a:lstStyle/>
          <a:p>
            <a:r>
              <a:rPr lang="en-GB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67499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916A-49C5-43A4-09CD-E7FD0FC7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487292-F4B9-2EC3-5803-F574916BD4F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94C7EF-582F-907F-CF95-718FDE77D4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18F364-45ED-A42A-DEBD-F14BEFCE68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/>
              <a:t>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77369-5C67-DD99-39A0-E8279651DC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E01721D-BA21-041C-556B-7780A8E6A9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Email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5BC250-210F-CB86-7234-A485F0AC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Designing Data Schema</a:t>
            </a:r>
          </a:p>
        </p:txBody>
      </p:sp>
    </p:spTree>
    <p:extLst>
      <p:ext uri="{BB962C8B-B14F-4D97-AF65-F5344CB8AC3E}">
        <p14:creationId xmlns:p14="http://schemas.microsoft.com/office/powerpoint/2010/main" val="11032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F81D0-170F-49AD-2DA9-2FA36B4B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FAC9-4C0D-ABC1-2655-157DE368A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MongoDB Schemas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EF235-9E7D-7292-1B95-51F88BD79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Turning Services Stateful</a:t>
            </a:r>
          </a:p>
        </p:txBody>
      </p:sp>
      <p:pic>
        <p:nvPicPr>
          <p:cNvPr id="1026" name="Picture 2" descr="Mongodb original wordmark logo - Free Icon PNG, SVG">
            <a:extLst>
              <a:ext uri="{FF2B5EF4-FFF2-40B4-BE49-F238E27FC236}">
                <a16:creationId xmlns:a16="http://schemas.microsoft.com/office/drawing/2014/main" id="{E1A37E12-4DD5-C02F-08A2-E583FF30007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79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0856F-892E-0E17-8167-30E9A961E9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MongoDB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853F-7CD7-00F3-4E64-0119C5A2F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Popular NoSQL database that stores data in flexible JSON-like documents</a:t>
            </a:r>
          </a:p>
        </p:txBody>
      </p:sp>
    </p:spTree>
    <p:extLst>
      <p:ext uri="{BB962C8B-B14F-4D97-AF65-F5344CB8AC3E}">
        <p14:creationId xmlns:p14="http://schemas.microsoft.com/office/powerpoint/2010/main" val="35531114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1358-F3BB-D3AD-92AD-765DE92D3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BF489A3-1433-F70F-5D0E-4EC981E8A1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2646F-7DF6-4683-D64E-B71EB56DB8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6804" y="4821437"/>
            <a:ext cx="2058392" cy="380365"/>
          </a:xfrm>
        </p:spPr>
        <p:txBody>
          <a:bodyPr/>
          <a:lstStyle/>
          <a:p>
            <a:r>
              <a:rPr lang="en-GB"/>
              <a:t>Non-relational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4B796-453D-EAD1-1829-9FB0DE11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Which type does MongoDB fall under?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B61E68A-2CC3-04E3-D6EE-593C8462006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0138B-9C73-B5DD-BA78-3800EDF48A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Relational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AB0CA4D-1C17-F280-20C8-60B5F6D0666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15D2F5-37DC-F25A-DDC7-22136240E3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0003" y="4821437"/>
            <a:ext cx="2058392" cy="380365"/>
          </a:xfrm>
        </p:spPr>
        <p:txBody>
          <a:bodyPr/>
          <a:lstStyle/>
          <a:p>
            <a:r>
              <a:rPr lang="en-GB"/>
              <a:t>Time-series</a:t>
            </a:r>
          </a:p>
        </p:txBody>
      </p:sp>
    </p:spTree>
    <p:extLst>
      <p:ext uri="{BB962C8B-B14F-4D97-AF65-F5344CB8AC3E}">
        <p14:creationId xmlns:p14="http://schemas.microsoft.com/office/powerpoint/2010/main" val="68704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E1481F-1840-19CB-380A-99CCE011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id</a:t>
            </a:r>
          </a:p>
          <a:p>
            <a:r>
              <a:rPr lang="en-US" dirty="0"/>
              <a:t>Uniquely identifies an element on the page</a:t>
            </a:r>
          </a:p>
          <a:p>
            <a:r>
              <a:rPr lang="en-US" dirty="0"/>
              <a:t>Used by labels, JavaScript, and CSS</a:t>
            </a:r>
          </a:p>
          <a:p>
            <a:r>
              <a:rPr lang="en-US" dirty="0"/>
              <a:t>Must be unique within the document</a:t>
            </a:r>
          </a:p>
          <a:p>
            <a:endParaRPr lang="en-SG" dirty="0"/>
          </a:p>
          <a:p>
            <a:r>
              <a:rPr lang="en-US" b="1" dirty="0"/>
              <a:t>name</a:t>
            </a:r>
          </a:p>
          <a:p>
            <a:r>
              <a:rPr lang="en-US" dirty="0"/>
              <a:t>Identifies form data sent to the server</a:t>
            </a:r>
          </a:p>
          <a:p>
            <a:r>
              <a:rPr lang="en-US" dirty="0"/>
              <a:t>Becomes the key in GET/POST requests</a:t>
            </a:r>
          </a:p>
          <a:p>
            <a:r>
              <a:rPr lang="en-US" dirty="0"/>
              <a:t>Required for input values to be submitted</a:t>
            </a:r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6BDD56-F639-F0B9-3E30-D11366C4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70118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5DBB-E6DF-4088-05A1-4070BE1BC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CD31FF9-CA57-7EB7-7062-D1D8362C4B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58D32-E909-B62E-FE89-4CFF659B5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6804" y="4821437"/>
            <a:ext cx="2058392" cy="380365"/>
          </a:xfrm>
        </p:spPr>
        <p:txBody>
          <a:bodyPr/>
          <a:lstStyle/>
          <a:p>
            <a:r>
              <a:rPr lang="en-GB"/>
              <a:t>Non-relational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A3AC2B-EF49-E646-E725-39DF9692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MongoDB Type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81219C3-E016-36A5-D42B-154C8904F5B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>
          <a:xfrm>
            <a:off x="-2058392" y="2405324"/>
            <a:ext cx="2058392" cy="20583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A06BDB-DAD0-B763-A1A5-2CBC4D6FE3C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803102" y="4821437"/>
            <a:ext cx="1547812" cy="380365"/>
          </a:xfrm>
        </p:spPr>
        <p:txBody>
          <a:bodyPr/>
          <a:lstStyle/>
          <a:p>
            <a:r>
              <a:rPr lang="en-GB"/>
              <a:t>Relational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C0D8A1-5A24-0FBC-2167-19BCF38880C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>
          <a:xfrm>
            <a:off x="12192000" y="2405324"/>
            <a:ext cx="2058392" cy="20583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208BEA-8DB9-4D14-91D6-FA394AD534E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92000" y="4821437"/>
            <a:ext cx="2058392" cy="380365"/>
          </a:xfrm>
        </p:spPr>
        <p:txBody>
          <a:bodyPr/>
          <a:lstStyle/>
          <a:p>
            <a:r>
              <a:rPr lang="en-GB"/>
              <a:t>Time-series</a:t>
            </a:r>
          </a:p>
        </p:txBody>
      </p:sp>
    </p:spTree>
    <p:extLst>
      <p:ext uri="{BB962C8B-B14F-4D97-AF65-F5344CB8AC3E}">
        <p14:creationId xmlns:p14="http://schemas.microsoft.com/office/powerpoint/2010/main" val="463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F110238-1628-0343-AEAC-B4100B9EC1F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50F94-5D2F-82CC-12A9-7E1653A749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Collections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AAB3C6-7D07-6B8C-77E3-8F4AA5CF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Document Database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FC0E76B-641F-3470-80DA-0F8112DA9D8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2655F3-6A9F-C765-3498-258F758574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31090396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4CEDB-4C10-F13B-7034-AE0E5196D2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Documents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6CF62-EB82-6CDF-DB85-4CE8D31C76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JSON-like object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5B82E-35CD-475A-2982-BB7C7C6D8C1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Maximum size of 16 MB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7F0D7C-87B1-FDF8-BEEA-4AB91223B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Row analogy in SQL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C58288-027F-D6B6-4D6F-A07923DE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D5F29CC-9412-CEED-E7B5-EBDECB393EF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147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6C0A8-DF5A-727E-8B57-83661C6150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Collections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59136-CB1F-4F71-7F28-4A00D77ED8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Contains many documents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2C0F6-8BC8-1ED3-B671-4D02ECCD5B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Note there are no relations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809755-2CA8-253C-64EE-B4C360ED6A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Table like analogy in SQL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01DF88-52DB-C812-DB9F-1E60AD91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D8ADE36D-2FB7-298B-3D3B-E6CF54613F8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8237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76871-606D-4555-6C01-C2AC4AD7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D5F2ED-DBA8-8BA3-DC19-5AA26A478FF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725EE9F-DA65-1B9B-7C84-03F6226FD7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C473B4-7FBD-38DC-8DA6-7BC6E95886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/>
              <a:t>ID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9BAD59-0C14-9B16-190E-41C6D78004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0367AF-BFDC-2CBD-3370-608B964156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Email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F8C8EA-637B-42F4-5767-9DE3117E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Translating Schema to Code</a:t>
            </a:r>
          </a:p>
        </p:txBody>
      </p:sp>
    </p:spTree>
    <p:extLst>
      <p:ext uri="{BB962C8B-B14F-4D97-AF65-F5344CB8AC3E}">
        <p14:creationId xmlns:p14="http://schemas.microsoft.com/office/powerpoint/2010/main" val="146682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F933FB-41B4-374B-7ADB-290EB0469BA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Creating a Schema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A737D"/>
                </a:solidFill>
              </a:rPr>
              <a:t>// file: </a:t>
            </a:r>
            <a:r>
              <a:rPr lang="en-SG" err="1">
                <a:solidFill>
                  <a:srgbClr val="6A737D"/>
                </a:solidFill>
              </a:rPr>
              <a:t>user.js</a:t>
            </a: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mongoose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"mongoose"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Schema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model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mongoose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UserSchema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new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Schema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({</a:t>
            </a:r>
          </a:p>
          <a:p>
            <a:pPr>
              <a:buNone/>
            </a:pP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  name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: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String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</a:t>
            </a:r>
          </a:p>
          <a:p>
            <a:pPr>
              <a:buNone/>
            </a:pP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  email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: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String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>
                <a:solidFill>
                  <a:srgbClr val="D73A49"/>
                </a:solidFill>
              </a:rPr>
              <a:t>e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xport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model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UserSchema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endParaRPr lang="en-GB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059FB8B3-C0BF-CC7B-727D-FAE35729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4402" y="2405324"/>
            <a:ext cx="1544884" cy="1544884"/>
          </a:xfrm>
          <a:prstGeom prst="rect">
            <a:avLst/>
          </a:prstGeom>
        </p:spPr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2A8389D5-B192-5DA2-ABE7-85B22676BCB1}"/>
              </a:ext>
            </a:extLst>
          </p:cNvPr>
          <p:cNvSpPr txBox="1">
            <a:spLocks/>
          </p:cNvSpPr>
          <p:nvPr/>
        </p:nvSpPr>
        <p:spPr>
          <a:xfrm>
            <a:off x="7491474" y="3804185"/>
            <a:ext cx="1547812" cy="380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Users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4A7CC38-B8BE-DB84-5941-752E61162AB4}"/>
              </a:ext>
            </a:extLst>
          </p:cNvPr>
          <p:cNvSpPr txBox="1">
            <a:spLocks/>
          </p:cNvSpPr>
          <p:nvPr/>
        </p:nvSpPr>
        <p:spPr>
          <a:xfrm>
            <a:off x="9269332" y="2660642"/>
            <a:ext cx="2377236" cy="500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latin typeface="+mn-lt"/>
              </a:rPr>
              <a:t>ID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D92EF90-779A-6B91-8072-E652DC48275D}"/>
              </a:ext>
            </a:extLst>
          </p:cNvPr>
          <p:cNvSpPr txBox="1">
            <a:spLocks/>
          </p:cNvSpPr>
          <p:nvPr/>
        </p:nvSpPr>
        <p:spPr>
          <a:xfrm>
            <a:off x="9269332" y="3202392"/>
            <a:ext cx="2377236" cy="500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latin typeface="+mn-lt"/>
              </a:rPr>
              <a:t>Name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F3F27299-4D5F-7344-D1EE-975CAA0C296E}"/>
              </a:ext>
            </a:extLst>
          </p:cNvPr>
          <p:cNvSpPr txBox="1">
            <a:spLocks/>
          </p:cNvSpPr>
          <p:nvPr/>
        </p:nvSpPr>
        <p:spPr>
          <a:xfrm>
            <a:off x="9269331" y="3744143"/>
            <a:ext cx="2377236" cy="500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latin typeface="+mn-lt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55719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D4705-3E21-09C1-7946-4A6136817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52EB-A81B-74DE-72FA-1DB7C7221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accent4"/>
                </a:solidFill>
              </a:rPr>
              <a:t>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0652C-BB2B-6FCD-782F-77B267369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15 mins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AA2C083-5FCF-6167-118F-662970EB4C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1928967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CBD9-E84D-59CE-2C8A-871E5CF6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link documents?</a:t>
            </a:r>
          </a:p>
        </p:txBody>
      </p:sp>
    </p:spTree>
    <p:extLst>
      <p:ext uri="{BB962C8B-B14F-4D97-AF65-F5344CB8AC3E}">
        <p14:creationId xmlns:p14="http://schemas.microsoft.com/office/powerpoint/2010/main" val="5754749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67332C2-878B-A6B3-DB89-8F7EA60DED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>
          <a:xfrm rot="16200000">
            <a:off x="5066804" y="2405324"/>
            <a:ext cx="2058392" cy="205839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CCE78-5C8F-712A-BEF5-68EF4B1F03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6804" y="4821437"/>
            <a:ext cx="2058392" cy="380365"/>
          </a:xfrm>
        </p:spPr>
        <p:txBody>
          <a:bodyPr/>
          <a:lstStyle/>
          <a:p>
            <a:r>
              <a:rPr lang="en-GB"/>
              <a:t>One-to-many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199620-79BD-FFEE-5B83-D1DFE3A6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Relationships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95B2E-05A3-27B3-BEC7-C2C7529FFBA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One-to-one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5896B9-67DD-6A5A-D05F-5D5152CD48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0003" y="4821437"/>
            <a:ext cx="2058392" cy="380365"/>
          </a:xfrm>
        </p:spPr>
        <p:txBody>
          <a:bodyPr/>
          <a:lstStyle/>
          <a:p>
            <a:r>
              <a:rPr lang="en-GB"/>
              <a:t>Many-to-many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C4312E-12D9-2819-732B-5B5B02CBA154}"/>
              </a:ext>
            </a:extLst>
          </p:cNvPr>
          <p:cNvSpPr/>
          <p:nvPr/>
        </p:nvSpPr>
        <p:spPr>
          <a:xfrm>
            <a:off x="2571211" y="3166926"/>
            <a:ext cx="521410" cy="5214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5307F6-9680-1891-9E58-279E7D7B9A29}"/>
              </a:ext>
            </a:extLst>
          </p:cNvPr>
          <p:cNvSpPr/>
          <p:nvPr/>
        </p:nvSpPr>
        <p:spPr>
          <a:xfrm>
            <a:off x="3696020" y="3219175"/>
            <a:ext cx="430687" cy="430687"/>
          </a:xfrm>
          <a:prstGeom prst="roundRect">
            <a:avLst>
              <a:gd name="adj" fmla="val 1845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CF71B-2C17-C377-5B58-E44CCFBF9749}"/>
              </a:ext>
            </a:extLst>
          </p:cNvPr>
          <p:cNvSpPr/>
          <p:nvPr/>
        </p:nvSpPr>
        <p:spPr>
          <a:xfrm>
            <a:off x="3004337" y="3344280"/>
            <a:ext cx="691682" cy="17229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5DD7B6-A718-C5B6-4A7E-7FC3BFF9B2C1}"/>
              </a:ext>
            </a:extLst>
          </p:cNvPr>
          <p:cNvGrpSpPr/>
          <p:nvPr/>
        </p:nvGrpSpPr>
        <p:grpSpPr>
          <a:xfrm>
            <a:off x="7681987" y="2405324"/>
            <a:ext cx="2313682" cy="2058392"/>
            <a:chOff x="7627123" y="2405324"/>
            <a:chExt cx="2313682" cy="2058392"/>
          </a:xfrm>
        </p:grpSpPr>
        <p:pic>
          <p:nvPicPr>
            <p:cNvPr id="17" name="Picture Placeholder 10">
              <a:extLst>
                <a:ext uri="{FF2B5EF4-FFF2-40B4-BE49-F238E27FC236}">
                  <a16:creationId xmlns:a16="http://schemas.microsoft.com/office/drawing/2014/main" id="{33B93375-4815-0887-E5C0-04F4DB6E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" r="39"/>
            <a:stretch>
              <a:fillRect/>
            </a:stretch>
          </p:blipFill>
          <p:spPr>
            <a:xfrm rot="16200000">
              <a:off x="7627123" y="2405324"/>
              <a:ext cx="2058392" cy="2058392"/>
            </a:xfrm>
            <a:prstGeom prst="rect">
              <a:avLst/>
            </a:prstGeom>
          </p:spPr>
        </p:pic>
        <p:pic>
          <p:nvPicPr>
            <p:cNvPr id="18" name="Picture Placeholder 10">
              <a:extLst>
                <a:ext uri="{FF2B5EF4-FFF2-40B4-BE49-F238E27FC236}">
                  <a16:creationId xmlns:a16="http://schemas.microsoft.com/office/drawing/2014/main" id="{AD81B003-8F38-F728-9061-FF3D92F5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" r="39"/>
            <a:stretch>
              <a:fillRect/>
            </a:stretch>
          </p:blipFill>
          <p:spPr>
            <a:xfrm rot="5400000">
              <a:off x="7882413" y="2405324"/>
              <a:ext cx="2058392" cy="2058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6969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DE8EA7-A2D3-592B-C5DC-8B8378F13E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1B49D-7A5C-0953-DDBF-579CE61EB2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4160" y="4821437"/>
            <a:ext cx="1706880" cy="380365"/>
          </a:xfrm>
        </p:spPr>
        <p:txBody>
          <a:bodyPr/>
          <a:lstStyle/>
          <a:p>
            <a:r>
              <a:rPr lang="en-GB"/>
              <a:t>Referencing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BF4F1-DC5F-507D-0B5A-6DE1F6C7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Establishing Relationships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D27F053-2092-CD0A-1B7C-080D352721F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DD4637-8614-C121-BF66-0B9C4DBB31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072191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AA69C5-46C2-878C-73A3-749B440B3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37" y="1919037"/>
            <a:ext cx="11356696" cy="4257926"/>
          </a:xfrm>
        </p:spPr>
        <p:txBody>
          <a:bodyPr/>
          <a:lstStyle/>
          <a:p>
            <a:r>
              <a:rPr lang="en-US" dirty="0"/>
              <a:t>Name is commonly used for form types that include multiple options (Radio/Checkboxes)</a:t>
            </a:r>
          </a:p>
          <a:p>
            <a:endParaRPr lang="en-US" dirty="0"/>
          </a:p>
          <a:p>
            <a:r>
              <a:rPr lang="en-US" dirty="0"/>
              <a:t>&lt;input type="radio" name="gender" value="male"&gt;</a:t>
            </a:r>
          </a:p>
          <a:p>
            <a:r>
              <a:rPr lang="en-US" dirty="0"/>
              <a:t>&lt;input type="radio" name="gender" value="female"&gt;</a:t>
            </a:r>
          </a:p>
          <a:p>
            <a:endParaRPr lang="en-US" dirty="0"/>
          </a:p>
          <a:p>
            <a:r>
              <a:rPr lang="en-SG" dirty="0" err="1"/>
              <a:t>const</a:t>
            </a:r>
            <a:r>
              <a:rPr lang="en-SG" dirty="0"/>
              <a:t> </a:t>
            </a:r>
            <a:r>
              <a:rPr lang="en-SG" dirty="0" err="1"/>
              <a:t>selectedRadio</a:t>
            </a:r>
            <a:r>
              <a:rPr lang="en-SG" dirty="0"/>
              <a:t> = </a:t>
            </a:r>
            <a:r>
              <a:rPr lang="en-SG" dirty="0" err="1"/>
              <a:t>document.querySelector</a:t>
            </a:r>
            <a:r>
              <a:rPr lang="en-SG" dirty="0"/>
              <a:t>('input[name="gender"]:checked');</a:t>
            </a:r>
          </a:p>
          <a:p>
            <a:r>
              <a:rPr lang="en-SG" dirty="0" err="1"/>
              <a:t>const</a:t>
            </a:r>
            <a:r>
              <a:rPr lang="en-SG" dirty="0"/>
              <a:t> value = </a:t>
            </a:r>
            <a:r>
              <a:rPr lang="en-SG" dirty="0" err="1"/>
              <a:t>selectedRadio</a:t>
            </a:r>
            <a:r>
              <a:rPr lang="en-SG" dirty="0"/>
              <a:t> ? </a:t>
            </a:r>
            <a:r>
              <a:rPr lang="en-SG" dirty="0" err="1"/>
              <a:t>selectedRadio.value</a:t>
            </a:r>
            <a:r>
              <a:rPr lang="en-SG" dirty="0"/>
              <a:t> : null;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9A0E56-D040-B521-FFF0-B4B6D526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example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295560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1AD4E-3972-E686-34A1-2560D87C72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Embedding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F66A3-31C2-A414-3916-9D61724E19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/>
              <a:t>“Embed” object in document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1EC84-CC2A-000F-BEAE-65EDD2E432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Immediate retrieval of related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365057-0F18-EE52-70F7-5409282659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Must update other documents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04FE3-6AFF-C576-87FD-361565AD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8597255-BB62-A74A-BF17-979BF007D40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49B0ED4-BB91-52AD-F6B5-A4CE030CFDB2}"/>
              </a:ext>
            </a:extLst>
          </p:cNvPr>
          <p:cNvSpPr txBox="1">
            <a:spLocks/>
          </p:cNvSpPr>
          <p:nvPr/>
        </p:nvSpPr>
        <p:spPr>
          <a:xfrm>
            <a:off x="5421804" y="4285893"/>
            <a:ext cx="6224763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Take note of 16 MB limit</a:t>
            </a:r>
          </a:p>
        </p:txBody>
      </p:sp>
    </p:spTree>
    <p:extLst>
      <p:ext uri="{BB962C8B-B14F-4D97-AF65-F5344CB8AC3E}">
        <p14:creationId xmlns:p14="http://schemas.microsoft.com/office/powerpoint/2010/main" val="39708920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ED0E6-7AE4-089B-912B-87034051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5792CC-E8D2-CAE1-7FD2-93B8304AFA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[</a:t>
            </a:r>
          </a:p>
          <a:p>
            <a:r>
              <a:rPr lang="en-GB"/>
              <a:t>  {</a:t>
            </a:r>
          </a:p>
          <a:p>
            <a:r>
              <a:rPr lang="en-GB"/>
              <a:t>    "id": 101,</a:t>
            </a:r>
          </a:p>
          <a:p>
            <a:r>
              <a:rPr lang="en-GB"/>
              <a:t>    "email": "</a:t>
            </a:r>
            <a:r>
              <a:rPr lang="en-GB" err="1"/>
              <a:t>sarah.j@example.com</a:t>
            </a:r>
            <a:r>
              <a:rPr lang="en-GB"/>
              <a:t>",</a:t>
            </a:r>
          </a:p>
          <a:p>
            <a:r>
              <a:rPr lang="en-GB"/>
              <a:t>    "name": "Sarah Jenkins",</a:t>
            </a:r>
          </a:p>
          <a:p>
            <a:r>
              <a:rPr lang="en-GB"/>
              <a:t>    "friends": [</a:t>
            </a:r>
          </a:p>
          <a:p>
            <a:r>
              <a:rPr lang="en-GB"/>
              <a:t>      {</a:t>
            </a:r>
          </a:p>
          <a:p>
            <a:r>
              <a:rPr lang="en-GB"/>
              <a:t>        "id": 102,</a:t>
            </a:r>
          </a:p>
          <a:p>
            <a:r>
              <a:rPr lang="en-GB"/>
              <a:t>        "name": "Mike Tyson",</a:t>
            </a:r>
          </a:p>
          <a:p>
            <a:r>
              <a:rPr lang="en-GB"/>
              <a:t>        "email": "</a:t>
            </a:r>
            <a:r>
              <a:rPr lang="en-GB" err="1"/>
              <a:t>mike.t@example.com</a:t>
            </a:r>
            <a:r>
              <a:rPr lang="en-GB"/>
              <a:t>"</a:t>
            </a:r>
          </a:p>
          <a:p>
            <a:r>
              <a:rPr lang="en-GB"/>
              <a:t>      }</a:t>
            </a:r>
          </a:p>
          <a:p>
            <a:r>
              <a:rPr lang="en-GB"/>
              <a:t>    ]</a:t>
            </a:r>
          </a:p>
          <a:p>
            <a:r>
              <a:rPr lang="en-GB"/>
              <a:t>  }</a:t>
            </a:r>
          </a:p>
          <a:p>
            <a:r>
              <a:rPr lang="en-GB"/>
              <a:t>  …</a:t>
            </a:r>
          </a:p>
          <a:p>
            <a:r>
              <a:rPr lang="en-GB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077663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DF8B7-EBA1-F3D7-70E6-73C54A72DB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5646" y="4821437"/>
            <a:ext cx="1710514" cy="380365"/>
          </a:xfrm>
        </p:spPr>
        <p:txBody>
          <a:bodyPr/>
          <a:lstStyle/>
          <a:p>
            <a:r>
              <a:rPr lang="en-GB"/>
              <a:t>Referencing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1269C-A39B-0BB4-7430-C2623AF3C7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/>
              <a:t>“Reference” a document ID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0B76A-57A4-1405-D131-5ECB6EED84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Requires at least two queries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68AF2-F715-B95A-9558-87971027E3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/>
              <a:t>No size limitations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72B5D7-2049-CAB7-E4C9-0DBFA64B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3D8CF396-38B9-6BA2-0CF3-333E34FC7EF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27867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7D90EB-7D07-3793-D3E7-1367A9E273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[</a:t>
            </a:r>
          </a:p>
          <a:p>
            <a:r>
              <a:rPr lang="en-GB"/>
              <a:t>  {</a:t>
            </a:r>
          </a:p>
          <a:p>
            <a:r>
              <a:rPr lang="en-GB"/>
              <a:t>    "id": 101,</a:t>
            </a:r>
          </a:p>
          <a:p>
            <a:r>
              <a:rPr lang="en-GB"/>
              <a:t>    "email": "</a:t>
            </a:r>
            <a:r>
              <a:rPr lang="en-GB" err="1"/>
              <a:t>sarah.j@example.com</a:t>
            </a:r>
            <a:r>
              <a:rPr lang="en-GB"/>
              <a:t>",</a:t>
            </a:r>
          </a:p>
          <a:p>
            <a:r>
              <a:rPr lang="en-GB"/>
              <a:t>    "name": "Sarah Jenkins",</a:t>
            </a:r>
          </a:p>
          <a:p>
            <a:r>
              <a:rPr lang="en-GB"/>
              <a:t>    "friends": [102, 103]  // &lt;--- Just the IDs</a:t>
            </a:r>
          </a:p>
          <a:p>
            <a:r>
              <a:rPr lang="en-GB"/>
              <a:t>  },</a:t>
            </a:r>
          </a:p>
          <a:p>
            <a:r>
              <a:rPr lang="en-GB"/>
              <a:t>  {</a:t>
            </a:r>
          </a:p>
          <a:p>
            <a:r>
              <a:rPr lang="en-GB"/>
              <a:t>    "id": 102,</a:t>
            </a:r>
          </a:p>
          <a:p>
            <a:r>
              <a:rPr lang="en-GB"/>
              <a:t>    "email": "</a:t>
            </a:r>
            <a:r>
              <a:rPr lang="en-GB" err="1"/>
              <a:t>mike.t@example.com</a:t>
            </a:r>
            <a:r>
              <a:rPr lang="en-GB"/>
              <a:t>",</a:t>
            </a:r>
          </a:p>
          <a:p>
            <a:r>
              <a:rPr lang="en-GB"/>
              <a:t>    "name": "Mike Tyson",</a:t>
            </a:r>
          </a:p>
          <a:p>
            <a:r>
              <a:rPr lang="en-GB"/>
              <a:t>    "friends": [101]</a:t>
            </a:r>
          </a:p>
          <a:p>
            <a:r>
              <a:rPr lang="en-GB"/>
              <a:t>  },</a:t>
            </a:r>
          </a:p>
          <a:p>
            <a:r>
              <a:rPr lang="en-GB"/>
              <a:t>  …</a:t>
            </a:r>
          </a:p>
          <a:p>
            <a:r>
              <a:rPr lang="en-GB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173535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FAE7-5C9F-8394-4B17-304E941B0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9D9-4B3C-5C5C-94BE-057FA6993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MongoDB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18966-77E0-B3E2-23D8-1D889B609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Turning Services Stateful</a:t>
            </a:r>
          </a:p>
        </p:txBody>
      </p:sp>
      <p:pic>
        <p:nvPicPr>
          <p:cNvPr id="1026" name="Picture 2" descr="Mongodb original wordmark logo - Free Icon PNG, SVG">
            <a:extLst>
              <a:ext uri="{FF2B5EF4-FFF2-40B4-BE49-F238E27FC236}">
                <a16:creationId xmlns:a16="http://schemas.microsoft.com/office/drawing/2014/main" id="{C0AD1AD6-28B1-3A9D-260D-153428B2EDC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671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97A7CBE-E135-C576-98F0-BADA43D97F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54773" y="2399208"/>
            <a:ext cx="2058988" cy="205898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AAD56-BB70-1713-7B63-C0796FED1F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7427" y="4821437"/>
            <a:ext cx="1547812" cy="380365"/>
          </a:xfrm>
        </p:spPr>
        <p:txBody>
          <a:bodyPr/>
          <a:lstStyle/>
          <a:p>
            <a:r>
              <a:rPr lang="en-GB"/>
              <a:t>Read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D7E82B-0F81-1DD8-5A5D-F8AB1958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3: CRUD Actions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CDCC970-D50A-DD35-6B66-48758DBC17A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8375" y="2405063"/>
            <a:ext cx="2058988" cy="205898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4CA7B-602F-713A-4E45-6E68E74DC2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24228" y="4821437"/>
            <a:ext cx="1547812" cy="380365"/>
          </a:xfrm>
        </p:spPr>
        <p:txBody>
          <a:bodyPr/>
          <a:lstStyle/>
          <a:p>
            <a:r>
              <a:rPr lang="en-GB"/>
              <a:t>Create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B1C2CB0-A3FD-5C80-791D-100E1DF412D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711839" y="2399209"/>
            <a:ext cx="2058988" cy="205898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3E7BAE-81EF-8EB2-DCA7-9369BAFB11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0626" y="4821437"/>
            <a:ext cx="1547812" cy="380365"/>
          </a:xfrm>
        </p:spPr>
        <p:txBody>
          <a:bodyPr/>
          <a:lstStyle/>
          <a:p>
            <a:r>
              <a:rPr lang="en-GB"/>
              <a:t>Update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C7A1178-E0F7-2906-1E40-CE9535519F81}"/>
              </a:ext>
            </a:extLst>
          </p:cNvPr>
          <p:cNvSpPr txBox="1">
            <a:spLocks/>
          </p:cNvSpPr>
          <p:nvPr/>
        </p:nvSpPr>
        <p:spPr>
          <a:xfrm>
            <a:off x="9453825" y="4821436"/>
            <a:ext cx="1547812" cy="380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 spc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Delete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E119A4E1-6F28-EADA-7E1F-E3DCCDB6840D}"/>
              </a:ext>
            </a:extLst>
          </p:cNvPr>
          <p:cNvSpPr txBox="1">
            <a:spLocks/>
          </p:cNvSpPr>
          <p:nvPr/>
        </p:nvSpPr>
        <p:spPr>
          <a:xfrm>
            <a:off x="8778941" y="2399804"/>
            <a:ext cx="2058392" cy="205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0" i="0" kern="1200" spc="0">
                <a:solidFill>
                  <a:srgbClr val="6C757D"/>
                </a:solidFill>
                <a:latin typeface="+mn-lt"/>
                <a:ea typeface="Roboto Mono Medium" panose="00000009000000000000" pitchFamily="49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50959980-24D6-56F7-F4B2-FDA31F9D6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98237" y="2399804"/>
            <a:ext cx="2058988" cy="20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349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985472-9226-D205-DB43-AB836CBD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Use the “</a:t>
            </a:r>
            <a:r>
              <a:rPr lang="en-GB">
                <a:latin typeface="IBM Plex Mono" panose="020B0509050203000203" pitchFamily="49" charset="77"/>
              </a:rPr>
              <a:t>create</a:t>
            </a:r>
            <a:r>
              <a:rPr lang="en-GB"/>
              <a:t>” or “</a:t>
            </a:r>
            <a:r>
              <a:rPr lang="en-GB">
                <a:latin typeface="IBM Plex Mono" panose="020B0509050203000203" pitchFamily="49" charset="77"/>
              </a:rPr>
              <a:t>insert</a:t>
            </a:r>
            <a:r>
              <a:rPr lang="en-GB"/>
              <a:t>” syntax to create data in MongoDB</a:t>
            </a:r>
          </a:p>
          <a:p>
            <a:pPr>
              <a:lnSpc>
                <a:spcPct val="150000"/>
              </a:lnSpc>
            </a:pPr>
            <a:r>
              <a:rPr lang="en-GB">
                <a:latin typeface="IBM Plex Mono" panose="020B0509050203000203" pitchFamily="49" charset="77"/>
              </a:rPr>
              <a:t>create</a:t>
            </a:r>
            <a:r>
              <a:rPr lang="en-GB"/>
              <a:t> is slower but safer as it validates the schema (Recommended)</a:t>
            </a:r>
          </a:p>
          <a:p>
            <a:pPr>
              <a:lnSpc>
                <a:spcPct val="150000"/>
              </a:lnSpc>
            </a:pPr>
            <a:r>
              <a:rPr lang="en-GB">
                <a:latin typeface="IBM Plex Mono" panose="020B0509050203000203" pitchFamily="49" charset="77"/>
              </a:rPr>
              <a:t>insert</a:t>
            </a:r>
            <a:r>
              <a:rPr lang="en-GB"/>
              <a:t> is faster but unsafe as it does not validate the schema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56C13-23B2-FEE4-A2E8-9A3D288A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Creating Documents</a:t>
            </a:r>
          </a:p>
        </p:txBody>
      </p:sp>
    </p:spTree>
    <p:extLst>
      <p:ext uri="{BB962C8B-B14F-4D97-AF65-F5344CB8AC3E}">
        <p14:creationId xmlns:p14="http://schemas.microsoft.com/office/powerpoint/2010/main" val="34450332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0DD8E-3B06-08A9-722F-D716CBE8CE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Creating Data (Create Syntax)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create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</a:t>
            </a:r>
            <a:endParaRPr lang="en-SG"/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cody@smuellipsis.com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name: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"Cody"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</a:rPr>
              <a:t>await 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User</a:t>
            </a:r>
            <a:r>
              <a:rPr lang="en-SG" err="1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create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([</a:t>
            </a:r>
            <a:endParaRPr lang="en-SG"/>
          </a:p>
          <a:p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 err="1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cody@smuellipsis.com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name: 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"Cody"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},</a:t>
            </a:r>
          </a:p>
          <a:p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 err="1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artie@smuasoc.com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name: 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"Artie"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}</a:t>
            </a:r>
          </a:p>
          <a:p>
            <a:r>
              <a:rPr lang="en-SG">
                <a:solidFill>
                  <a:srgbClr val="24292E"/>
                </a:solidFill>
              </a:rPr>
              <a:t>]);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1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9AA94-C5AF-2548-C7E1-977F4B592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EBFBE9-F279-FE47-BB13-515D47ED69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Creating Data (Insert Syntax)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insertOne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cody@smuellipsis.com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name: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"Cody"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insertMany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([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cody@smuellipsis.com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name: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"Cody"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},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artie@smuasoc.com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name: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"Artie"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}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]);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A9C566-A11C-6D5D-AEBB-ACBB15658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Use the “</a:t>
            </a:r>
            <a:r>
              <a:rPr lang="en-GB">
                <a:latin typeface="IBM Plex Mono" panose="020B0509050203000203" pitchFamily="49" charset="77"/>
              </a:rPr>
              <a:t>find</a:t>
            </a:r>
            <a:r>
              <a:rPr lang="en-GB"/>
              <a:t>”, “</a:t>
            </a:r>
            <a:r>
              <a:rPr lang="en-GB" err="1">
                <a:latin typeface="IBM Plex Mono" panose="020B0509050203000203" pitchFamily="49" charset="77"/>
              </a:rPr>
              <a:t>findById</a:t>
            </a:r>
            <a:r>
              <a:rPr lang="en-GB"/>
              <a:t>” or “</a:t>
            </a:r>
            <a:r>
              <a:rPr lang="en-GB" err="1">
                <a:latin typeface="IBM Plex Mono" panose="020B0509050203000203" pitchFamily="49" charset="77"/>
              </a:rPr>
              <a:t>findOne</a:t>
            </a:r>
            <a:r>
              <a:rPr lang="en-GB"/>
              <a:t>” syntax to read documents</a:t>
            </a:r>
          </a:p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findById</a:t>
            </a:r>
            <a:r>
              <a:rPr lang="en-GB"/>
              <a:t> should be used if you know the ID (e.g. querying references)</a:t>
            </a:r>
          </a:p>
          <a:p>
            <a:pPr>
              <a:lnSpc>
                <a:spcPct val="150000"/>
              </a:lnSpc>
            </a:pPr>
            <a:r>
              <a:rPr lang="en-GB">
                <a:latin typeface="IBM Plex Mono" panose="020B0509050203000203" pitchFamily="49" charset="77"/>
              </a:rPr>
              <a:t>find</a:t>
            </a:r>
            <a:r>
              <a:rPr lang="en-GB"/>
              <a:t> or </a:t>
            </a:r>
            <a:r>
              <a:rPr lang="en-GB" err="1">
                <a:latin typeface="IBM Plex Mono" panose="020B0509050203000203" pitchFamily="49" charset="77"/>
              </a:rPr>
              <a:t>findOne</a:t>
            </a:r>
            <a:r>
              <a:rPr lang="en-GB"/>
              <a:t> can be used when finding other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67BBD-8A02-039A-A979-C73FD44C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Reading Documents</a:t>
            </a:r>
          </a:p>
        </p:txBody>
      </p:sp>
    </p:spTree>
    <p:extLst>
      <p:ext uri="{BB962C8B-B14F-4D97-AF65-F5344CB8AC3E}">
        <p14:creationId xmlns:p14="http://schemas.microsoft.com/office/powerpoint/2010/main" val="268893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65E7FB-43C0-D7BE-9927-740238DC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</a:t>
            </a:r>
          </a:p>
          <a:p>
            <a:r>
              <a:rPr lang="en-US" dirty="0"/>
              <a:t>Groups elements for styling or scripting</a:t>
            </a:r>
          </a:p>
          <a:p>
            <a:r>
              <a:rPr lang="en-US" dirty="0"/>
              <a:t>Can be shared by multiple elements</a:t>
            </a:r>
          </a:p>
          <a:p>
            <a:r>
              <a:rPr lang="en-US" dirty="0"/>
              <a:t>Commonly used with CSS and JavaScript</a:t>
            </a:r>
          </a:p>
          <a:p>
            <a:r>
              <a:rPr lang="en-US" b="1" dirty="0"/>
              <a:t>value</a:t>
            </a:r>
          </a:p>
          <a:p>
            <a:r>
              <a:rPr lang="en-US" dirty="0"/>
              <a:t>Holds the input’s current or default data</a:t>
            </a:r>
          </a:p>
          <a:p>
            <a:r>
              <a:rPr lang="en-US" dirty="0"/>
              <a:t>Sent to the server when the form is submitted</a:t>
            </a:r>
          </a:p>
          <a:p>
            <a:r>
              <a:rPr lang="en-US" dirty="0"/>
              <a:t>Can be set or read via JavaScript</a:t>
            </a:r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A8F23-6E6B-442F-4024-648748DC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6551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6A95E-B66E-EAAF-F774-05A4871F19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Finding By ID</a:t>
            </a:r>
            <a:endParaRPr lang="en-SG">
              <a:solidFill>
                <a:srgbClr val="24292E"/>
              </a:solidFill>
            </a:endParaRP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findById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"64e5f29a7c3b1d0012a4c9e1"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</a:t>
            </a:r>
          </a:p>
          <a:p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_id: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"64e5f29a7c3b1d0012a4c9e1"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8308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542C-C237-0CE2-7A3B-EFFC4A5B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74252-CC91-7ABA-581B-7611AA1CCE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Finding By Fields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findOne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cody@smuellipsis.com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endParaRPr lang="en-SG" b="0">
              <a:solidFill>
                <a:srgbClr val="24292E"/>
              </a:solidFill>
              <a:effectLst/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}).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exec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name: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 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/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}).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exec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6935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41B13C-9147-67D3-E10D-C5FC8E238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Use the “</a:t>
            </a:r>
            <a:r>
              <a:rPr lang="en-GB">
                <a:latin typeface="IBM Plex Mono" panose="020B0509050203000203" pitchFamily="49" charset="77"/>
              </a:rPr>
              <a:t>update</a:t>
            </a:r>
            <a:r>
              <a:rPr lang="en-GB"/>
              <a:t>” or “</a:t>
            </a:r>
            <a:r>
              <a:rPr lang="en-GB" err="1">
                <a:latin typeface="IBM Plex Mono" panose="020B0509050203000203" pitchFamily="49" charset="77"/>
              </a:rPr>
              <a:t>findAndUpdate</a:t>
            </a:r>
            <a:r>
              <a:rPr lang="en-GB"/>
              <a:t>” syntax to update documents</a:t>
            </a:r>
          </a:p>
          <a:p>
            <a:pPr>
              <a:lnSpc>
                <a:spcPct val="150000"/>
              </a:lnSpc>
            </a:pPr>
            <a:r>
              <a:rPr lang="en-GB">
                <a:latin typeface="IBM Plex Mono" panose="020B0509050203000203" pitchFamily="49" charset="77"/>
              </a:rPr>
              <a:t>update</a:t>
            </a:r>
            <a:r>
              <a:rPr lang="en-GB"/>
              <a:t> syntax is faster but does not return the full document</a:t>
            </a:r>
          </a:p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findAndUpdate</a:t>
            </a:r>
            <a:r>
              <a:rPr lang="en-GB"/>
              <a:t> syntax is slower but returns the full document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3D5718-3040-0B22-29BC-E3D7BE13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Updating Documents</a:t>
            </a:r>
          </a:p>
        </p:txBody>
      </p:sp>
    </p:spTree>
    <p:extLst>
      <p:ext uri="{BB962C8B-B14F-4D97-AF65-F5344CB8AC3E}">
        <p14:creationId xmlns:p14="http://schemas.microsoft.com/office/powerpoint/2010/main" val="31490245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E0B2DD-C300-849F-CFC7-C7B2D78B9E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Updating Data (update Syntax)</a:t>
            </a: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updateOne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{ _id: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"64e5f29a7c3b1d0012a4c9e1"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}, 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cody@smuellipsis.org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updateMany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{ name: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 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/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cody@smuellipsis.org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23106394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EA37-0571-1A9E-4F1C-9B1751D88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51421-F8C5-0A5C-55FD-4A6F1FF75C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Updating Data (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findAndUpdate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Syntax)</a:t>
            </a: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findByIdAndUpdate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  "64e5f29a7c3b1d0012a4c9e1"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cody@smuellipsis.org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findOneAndUpdate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{ name: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 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/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 { email: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cody@smuellipsis.org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39477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C102D-BFB7-9860-2A7E-94096FD89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367A30-81E3-6F65-A85D-6D20CA5CA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Use the “</a:t>
            </a:r>
            <a:r>
              <a:rPr lang="en-GB">
                <a:latin typeface="IBM Plex Mono" panose="020B0509050203000203" pitchFamily="49" charset="77"/>
              </a:rPr>
              <a:t>delete</a:t>
            </a:r>
            <a:r>
              <a:rPr lang="en-GB"/>
              <a:t>” or “</a:t>
            </a:r>
            <a:r>
              <a:rPr lang="en-GB" err="1">
                <a:latin typeface="IBM Plex Mono" panose="020B0509050203000203" pitchFamily="49" charset="77"/>
              </a:rPr>
              <a:t>findAndDelete</a:t>
            </a:r>
            <a:r>
              <a:rPr lang="en-GB"/>
              <a:t>” syntax to update documents</a:t>
            </a:r>
          </a:p>
          <a:p>
            <a:pPr>
              <a:lnSpc>
                <a:spcPct val="150000"/>
              </a:lnSpc>
            </a:pPr>
            <a:r>
              <a:rPr lang="en-GB">
                <a:latin typeface="IBM Plex Mono" panose="020B0509050203000203" pitchFamily="49" charset="77"/>
              </a:rPr>
              <a:t>delete</a:t>
            </a:r>
            <a:r>
              <a:rPr lang="en-GB"/>
              <a:t> syntax is faster but does not return the full document</a:t>
            </a:r>
          </a:p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findAndDelete</a:t>
            </a:r>
            <a:r>
              <a:rPr lang="en-GB"/>
              <a:t> syntax is slower but returns the full document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3E6BD-D025-9FAE-D6DD-3F819EE8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Deleting Documents</a:t>
            </a:r>
          </a:p>
        </p:txBody>
      </p:sp>
    </p:spTree>
    <p:extLst>
      <p:ext uri="{BB962C8B-B14F-4D97-AF65-F5344CB8AC3E}">
        <p14:creationId xmlns:p14="http://schemas.microsoft.com/office/powerpoint/2010/main" val="37826115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246D-1213-BE28-200F-7E025F9E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12E58A-0DD6-DBC9-ADF9-88C08E6B74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/>
                <a:ea typeface="Inter Medium"/>
                <a:cs typeface="Inter Medium"/>
              </a:rPr>
              <a:t>// Deleting Data (delete Syntax)</a:t>
            </a: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deleteOne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 _id: 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"64e5f29a7c3b1d0012a4c9e1"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deleteMany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 name: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 /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/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6406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4E66-EA26-5A23-93F7-8060171B2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F97B22-2B08-8CD1-2203-FE404DA682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/>
                <a:ea typeface="Inter Medium"/>
                <a:cs typeface="Inter Medium"/>
              </a:rPr>
              <a:t>// Deleting Data (</a:t>
            </a:r>
            <a:r>
              <a:rPr lang="en-SG" b="0" err="1">
                <a:solidFill>
                  <a:srgbClr val="6A737D"/>
                </a:solidFill>
                <a:effectLst/>
                <a:latin typeface="IBM Plex Mono"/>
                <a:ea typeface="Inter Medium"/>
                <a:cs typeface="Inter Medium"/>
              </a:rPr>
              <a:t>findAndDelete</a:t>
            </a:r>
            <a:r>
              <a:rPr lang="en-SG" b="0">
                <a:solidFill>
                  <a:srgbClr val="6A737D"/>
                </a:solidFill>
                <a:effectLst/>
                <a:latin typeface="IBM Plex Mono"/>
                <a:ea typeface="Inter Medium"/>
                <a:cs typeface="Inter Medium"/>
              </a:rPr>
              <a:t> Syntax)</a:t>
            </a:r>
            <a:endParaRPr lang="en-SG">
              <a:solidFill>
                <a:srgbClr val="24292E"/>
              </a:solidFill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findByIdAndDelete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"64e5f29a7c3b1d0012a4c9e1"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await 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User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findOneAndDelete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({ name: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 /</a:t>
            </a:r>
            <a:r>
              <a:rPr lang="en-SG" b="0" err="1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/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});</a:t>
            </a:r>
            <a:endParaRPr lang="en-SG"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3279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A518-12EB-B75A-5BF6-48A31276C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Securing our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8F3F2-F499-D6C2-0A64-43ED29C35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4E71155-F7B2-EAED-CD83-FB3159FB29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87382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two id cards&#10;&#10;AI-generated content may be incorrect.">
            <a:extLst>
              <a:ext uri="{FF2B5EF4-FFF2-40B4-BE49-F238E27FC236}">
                <a16:creationId xmlns:a16="http://schemas.microsoft.com/office/drawing/2014/main" id="{20D2AB0C-8938-674E-8C78-5A7F0AED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22FE7-E0CE-0BDC-29B0-171B2475E2D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000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r>
              <a:rPr lang="en-GB" sz="6500" b="1"/>
              <a:t>Who remembered the public outrage of </a:t>
            </a:r>
            <a:r>
              <a:rPr lang="en-GB" sz="6500" b="1" err="1"/>
              <a:t>Bizfile</a:t>
            </a:r>
            <a:r>
              <a:rPr lang="en-GB" sz="65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4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E9E8E-8FE4-839C-2242-2634C4F0F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EC67-F81E-FE93-4B62-BA4A8012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Static Content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DF74E2-502D-A544-1E58-7CE39B85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7042A-7F2B-6326-4111-DC3A8B4FCC4A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72FA83E5-D7EA-B428-5FF0-5C45F0776B00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C8C33-E1FA-1F5F-95DE-8A3C71D792FA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7813E2-BB3D-A317-2B76-5138117F1AF2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7550FC-38CF-610E-A437-4D225654C6B4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33376F7-B183-D21F-16CF-6CC7B3696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1388" y="2283499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38721C-0C51-C5A3-96E5-A03C168CB542}"/>
              </a:ext>
            </a:extLst>
          </p:cNvPr>
          <p:cNvSpPr txBox="1"/>
          <p:nvPr/>
        </p:nvSpPr>
        <p:spPr>
          <a:xfrm>
            <a:off x="7557794" y="1778113"/>
            <a:ext cx="23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HTML file is stored on the server</a:t>
            </a:r>
          </a:p>
        </p:txBody>
      </p:sp>
    </p:spTree>
    <p:extLst>
      <p:ext uri="{BB962C8B-B14F-4D97-AF65-F5344CB8AC3E}">
        <p14:creationId xmlns:p14="http://schemas.microsoft.com/office/powerpoint/2010/main" val="2834138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31A-C093-8C57-DF35-E76FF0BA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37" y="2450592"/>
            <a:ext cx="11099132" cy="1956816"/>
          </a:xfrm>
        </p:spPr>
        <p:txBody>
          <a:bodyPr/>
          <a:lstStyle/>
          <a:p>
            <a:r>
              <a:rPr lang="en-GB"/>
              <a:t>Is there anything wrong of showing full NIRCs?</a:t>
            </a:r>
          </a:p>
        </p:txBody>
      </p:sp>
    </p:spTree>
    <p:extLst>
      <p:ext uri="{BB962C8B-B14F-4D97-AF65-F5344CB8AC3E}">
        <p14:creationId xmlns:p14="http://schemas.microsoft.com/office/powerpoint/2010/main" val="32081705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708825B-6C27-6B17-C350-08A79BDE7E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9A623-C9A5-D599-957B-EFA9A354F0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66804" y="4821437"/>
            <a:ext cx="2058392" cy="380365"/>
          </a:xfrm>
        </p:spPr>
        <p:txBody>
          <a:bodyPr/>
          <a:lstStyle/>
          <a:p>
            <a:r>
              <a:rPr lang="en-GB"/>
              <a:t>Authentication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A3EC8F-AF9E-D8AB-C7E6-539D06A3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Pillars of Secure Services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E909188-22CF-68F6-D802-A00E4924D50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F29D66-9146-C688-BB95-341E1F35DF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23605" y="4821437"/>
            <a:ext cx="2058392" cy="380365"/>
          </a:xfrm>
        </p:spPr>
        <p:txBody>
          <a:bodyPr/>
          <a:lstStyle/>
          <a:p>
            <a:r>
              <a:rPr lang="en-GB"/>
              <a:t>Identification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4CD7C5-99CD-59F4-4515-CA90CBEFC6C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3FE97-9533-A4AB-C9A6-3927B37F77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10003" y="4821437"/>
            <a:ext cx="2058392" cy="380365"/>
          </a:xfrm>
        </p:spPr>
        <p:txBody>
          <a:bodyPr/>
          <a:lstStyle/>
          <a:p>
            <a:r>
              <a:rPr lang="en-GB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39391312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28A64-0840-DF27-E839-024C696A37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81707" y="4821437"/>
            <a:ext cx="2058392" cy="380365"/>
          </a:xfrm>
        </p:spPr>
        <p:txBody>
          <a:bodyPr/>
          <a:lstStyle/>
          <a:p>
            <a:r>
              <a:rPr lang="en-GB"/>
              <a:t>Identification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2484-C20F-AEF9-F249-7F78AC13DC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Answers “who you are”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97F3-1D4A-8722-42E7-98A89363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Lowest form of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DB2764-91E0-A582-0386-8E822EF219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Account handle and Email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ECA805-7337-D625-400D-164E768D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6AD31A69-923B-BD2D-5A41-AB263FCD7E3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77017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E3B6B-0F4B-5BFD-9530-5205125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4152-210A-4CCE-72CD-C18C81DA94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81707" y="4821437"/>
            <a:ext cx="2058392" cy="380365"/>
          </a:xfrm>
        </p:spPr>
        <p:txBody>
          <a:bodyPr/>
          <a:lstStyle/>
          <a:p>
            <a:r>
              <a:rPr lang="en-GB"/>
              <a:t>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E4229-0371-3A0D-475E-286308289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Verifies the user identity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51DCD-418F-DD64-3698-27D9FC3A28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A must for most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CDB0A-E841-7E5F-65C1-18552F413F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Password, OTP, Biometric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C46842-81EA-9F8E-D5CB-AE9E88A4D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322FA8D2-8A81-2CBF-35ED-1B12DEDF5AA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244496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173B-B6BE-3FEE-EDC8-72AF3AC6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4036B-C119-874E-ADBC-F635F148DA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81707" y="4821437"/>
            <a:ext cx="2058392" cy="380365"/>
          </a:xfrm>
        </p:spPr>
        <p:txBody>
          <a:bodyPr/>
          <a:lstStyle/>
          <a:p>
            <a:r>
              <a:rPr lang="en-GB"/>
              <a:t>Authorization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35C6F-A1AD-05BF-4334-49E1FABE15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Permitting access to resource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7CB3E-57F4-8753-2629-799FD428B4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202392"/>
            <a:ext cx="6373954" cy="500451"/>
          </a:xfrm>
        </p:spPr>
        <p:txBody>
          <a:bodyPr/>
          <a:lstStyle/>
          <a:p>
            <a:r>
              <a:rPr lang="en-GB"/>
              <a:t>Often missed out but important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80B9B-4F37-75D9-6C42-BFA71F6305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Checking of ID and Roles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BDDDBB-9E39-577D-D191-65618545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F4B74C0A-11CF-710A-E3DF-4DEFF031C77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5723180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4A77-DCC6-89BE-E22F-6CE0D141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B2BC-ED74-7284-90E3-37A08726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37" y="2450592"/>
            <a:ext cx="11099132" cy="1956816"/>
          </a:xfrm>
        </p:spPr>
        <p:txBody>
          <a:bodyPr/>
          <a:lstStyle/>
          <a:p>
            <a:r>
              <a:rPr lang="en-GB"/>
              <a:t>Does it make sense to ask users to enter a password for every single action?</a:t>
            </a:r>
          </a:p>
        </p:txBody>
      </p:sp>
    </p:spTree>
    <p:extLst>
      <p:ext uri="{BB962C8B-B14F-4D97-AF65-F5344CB8AC3E}">
        <p14:creationId xmlns:p14="http://schemas.microsoft.com/office/powerpoint/2010/main" val="6820112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6B63-7C8C-DB21-8379-D77D3604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Solution: Temporary Trust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2970B-701D-C1E9-1280-5CC069DA9931}"/>
              </a:ext>
            </a:extLst>
          </p:cNvPr>
          <p:cNvSpPr txBox="1"/>
          <p:nvPr/>
        </p:nvSpPr>
        <p:spPr>
          <a:xfrm>
            <a:off x="812053" y="4546600"/>
            <a:ext cx="1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User login with Password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6C282-E741-8D52-BEDD-09468CBACAF2}"/>
              </a:ext>
            </a:extLst>
          </p:cNvPr>
          <p:cNvSpPr txBox="1"/>
          <p:nvPr/>
        </p:nvSpPr>
        <p:spPr>
          <a:xfrm>
            <a:off x="3691847" y="4546597"/>
            <a:ext cx="223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User is given a token or cookie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AC44E-21BB-41AE-F027-99FA7D502999}"/>
              </a:ext>
            </a:extLst>
          </p:cNvPr>
          <p:cNvSpPr txBox="1"/>
          <p:nvPr/>
        </p:nvSpPr>
        <p:spPr>
          <a:xfrm>
            <a:off x="6424631" y="4546597"/>
            <a:ext cx="230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For each request, client uses the token or cookie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9268B1-D8BC-F5BC-6CD5-5A7FDDD6F032}"/>
              </a:ext>
            </a:extLst>
          </p:cNvPr>
          <p:cNvCxnSpPr>
            <a:cxnSpLocks/>
          </p:cNvCxnSpPr>
          <p:nvPr/>
        </p:nvCxnSpPr>
        <p:spPr>
          <a:xfrm>
            <a:off x="2575441" y="3444495"/>
            <a:ext cx="756000" cy="0"/>
          </a:xfrm>
          <a:prstGeom prst="straightConnector1">
            <a:avLst/>
          </a:prstGeom>
          <a:ln w="28575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95A710B-0DEF-87A1-F76A-8F6824ACE08E}"/>
              </a:ext>
            </a:extLst>
          </p:cNvPr>
          <p:cNvSpPr/>
          <p:nvPr/>
        </p:nvSpPr>
        <p:spPr>
          <a:xfrm>
            <a:off x="520005" y="2251298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1BDF29-C9C7-5C5B-39C7-B5ECE0557056}"/>
              </a:ext>
            </a:extLst>
          </p:cNvPr>
          <p:cNvSpPr/>
          <p:nvPr/>
        </p:nvSpPr>
        <p:spPr>
          <a:xfrm>
            <a:off x="3331441" y="2251298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3DF31D-3BAE-2EA9-D2E6-23D3EEE74A6E}"/>
              </a:ext>
            </a:extLst>
          </p:cNvPr>
          <p:cNvSpPr/>
          <p:nvPr/>
        </p:nvSpPr>
        <p:spPr>
          <a:xfrm>
            <a:off x="6397512" y="2251298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F77CC3-196B-7275-796D-285133A46ACC}"/>
              </a:ext>
            </a:extLst>
          </p:cNvPr>
          <p:cNvGrpSpPr/>
          <p:nvPr/>
        </p:nvGrpSpPr>
        <p:grpSpPr>
          <a:xfrm>
            <a:off x="3692863" y="2749937"/>
            <a:ext cx="2236216" cy="1792957"/>
            <a:chOff x="4072870" y="2749937"/>
            <a:chExt cx="2236216" cy="1792957"/>
          </a:xfrm>
        </p:grpSpPr>
        <p:pic>
          <p:nvPicPr>
            <p:cNvPr id="12" name="Picture Placeholder 7">
              <a:extLst>
                <a:ext uri="{FF2B5EF4-FFF2-40B4-BE49-F238E27FC236}">
                  <a16:creationId xmlns:a16="http://schemas.microsoft.com/office/drawing/2014/main" id="{3FED28D0-E9F2-E768-79BD-C3D6EE7A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9" r="39"/>
            <a:stretch>
              <a:fillRect/>
            </a:stretch>
          </p:blipFill>
          <p:spPr>
            <a:xfrm>
              <a:off x="4072870" y="2749937"/>
              <a:ext cx="1224000" cy="1224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1A96E12-E086-0811-A4B9-073FB1D2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85086" y="3318894"/>
              <a:ext cx="1224000" cy="1224000"/>
            </a:xfrm>
            <a:prstGeom prst="rect">
              <a:avLst/>
            </a:prstGeom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0D985D69-6712-8CD8-C7D9-4F8032E48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045" y="2454495"/>
            <a:ext cx="1980000" cy="19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C8DF016-5F9D-692F-6941-9F4D5BF36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0552" y="2454495"/>
            <a:ext cx="1980000" cy="198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EA181B-3C83-D106-AA23-7B09CAC86A3E}"/>
              </a:ext>
            </a:extLst>
          </p:cNvPr>
          <p:cNvCxnSpPr>
            <a:cxnSpLocks/>
          </p:cNvCxnSpPr>
          <p:nvPr/>
        </p:nvCxnSpPr>
        <p:spPr>
          <a:xfrm>
            <a:off x="5846260" y="3429000"/>
            <a:ext cx="756000" cy="0"/>
          </a:xfrm>
          <a:prstGeom prst="straightConnector1">
            <a:avLst/>
          </a:prstGeom>
          <a:ln w="28575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C7DF97-FB91-0972-AE0D-C3E4D5D3E5B8}"/>
              </a:ext>
            </a:extLst>
          </p:cNvPr>
          <p:cNvCxnSpPr>
            <a:cxnSpLocks/>
          </p:cNvCxnSpPr>
          <p:nvPr/>
        </p:nvCxnSpPr>
        <p:spPr>
          <a:xfrm>
            <a:off x="8570552" y="3429000"/>
            <a:ext cx="756000" cy="0"/>
          </a:xfrm>
          <a:prstGeom prst="straightConnector1">
            <a:avLst/>
          </a:prstGeom>
          <a:ln w="28575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36415A-0719-251A-FAB0-03440B69B4D4}"/>
              </a:ext>
            </a:extLst>
          </p:cNvPr>
          <p:cNvSpPr txBox="1"/>
          <p:nvPr/>
        </p:nvSpPr>
        <p:spPr>
          <a:xfrm>
            <a:off x="9422624" y="4542894"/>
            <a:ext cx="230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Server verifies the token or cookie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B09AD2-1AE4-91DC-AAC9-ADCF12AFD70F}"/>
              </a:ext>
            </a:extLst>
          </p:cNvPr>
          <p:cNvSpPr/>
          <p:nvPr/>
        </p:nvSpPr>
        <p:spPr>
          <a:xfrm>
            <a:off x="9393064" y="2247595"/>
            <a:ext cx="386080" cy="4063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4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D1E6C42-BD5D-DB94-FE0C-58789BD6F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86104" y="2454495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177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7FB5E-D5D7-B560-DA02-09570DFE7E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Cookie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F49C33-8AEF-D726-B669-7CC4F50C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are tokens and cookies?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1309D3-E556-7D58-D932-71B614A935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Token</a:t>
            </a:r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5DD101CC-3334-9222-CE51-EC457773BD1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A48B7DB-22DB-E745-67EC-59F829E3A9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143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E8FB3-5C83-DDDF-EF8B-9213638674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Token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28035-B3C3-BF21-6C8D-2290B85D1A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103120"/>
            <a:ext cx="6224763" cy="500451"/>
          </a:xfrm>
        </p:spPr>
        <p:txBody>
          <a:bodyPr/>
          <a:lstStyle/>
          <a:p>
            <a:r>
              <a:rPr lang="en-GB"/>
              <a:t>String of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229FCE-3B9A-8F19-831E-A18794CC61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2900188"/>
            <a:ext cx="6224763" cy="500451"/>
          </a:xfrm>
        </p:spPr>
        <p:txBody>
          <a:bodyPr/>
          <a:lstStyle/>
          <a:p>
            <a:r>
              <a:rPr lang="en-GB"/>
              <a:t>Storage is up the developers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17F39-7386-BBA6-1508-828ADE7CB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4494324"/>
            <a:ext cx="6224763" cy="500451"/>
          </a:xfrm>
        </p:spPr>
        <p:txBody>
          <a:bodyPr/>
          <a:lstStyle/>
          <a:p>
            <a:r>
              <a:rPr lang="en-GB"/>
              <a:t>Manually add Authorization Headers on every request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A1CFCE-8B1A-4FF7-6478-5FF1F21B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33C7EE-EE6F-0F91-7EED-952E82DEA5E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F20334-ADDB-2B94-1B4E-64D0750C3CCB}"/>
              </a:ext>
            </a:extLst>
          </p:cNvPr>
          <p:cNvSpPr txBox="1">
            <a:spLocks/>
          </p:cNvSpPr>
          <p:nvPr/>
        </p:nvSpPr>
        <p:spPr>
          <a:xfrm>
            <a:off x="5421805" y="3697256"/>
            <a:ext cx="6224763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Can be used on any platform</a:t>
            </a:r>
          </a:p>
        </p:txBody>
      </p:sp>
    </p:spTree>
    <p:extLst>
      <p:ext uri="{BB962C8B-B14F-4D97-AF65-F5344CB8AC3E}">
        <p14:creationId xmlns:p14="http://schemas.microsoft.com/office/powerpoint/2010/main" val="38514563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F7249-6F82-E328-B9BE-1E43C721A5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Cookies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150EE-F1F9-2321-C6CA-CA53F27C61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103572"/>
            <a:ext cx="6224763" cy="500451"/>
          </a:xfrm>
        </p:spPr>
        <p:txBody>
          <a:bodyPr/>
          <a:lstStyle/>
          <a:p>
            <a:r>
              <a:rPr lang="en-GB"/>
              <a:t>Small amount of string of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DC2CC-7E66-457E-4DEA-74426973DD0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2900640"/>
            <a:ext cx="6224763" cy="500451"/>
          </a:xfrm>
        </p:spPr>
        <p:txBody>
          <a:bodyPr/>
          <a:lstStyle/>
          <a:p>
            <a:r>
              <a:rPr lang="en-GB"/>
              <a:t>Storage handled by browser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62AA4-6CF5-756F-2254-7F6CE61563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4494776"/>
            <a:ext cx="6224763" cy="1038884"/>
          </a:xfrm>
        </p:spPr>
        <p:txBody>
          <a:bodyPr/>
          <a:lstStyle/>
          <a:p>
            <a:r>
              <a:rPr lang="en-GB"/>
              <a:t>Automatically sent by browser with the same domain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38F3C-7D9E-3CB2-6FE3-B9B6DBF8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390E0-402D-C05F-851A-FFD65F4E7BE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80325C-D311-FD2A-6F3F-19C2A09B6142}"/>
              </a:ext>
            </a:extLst>
          </p:cNvPr>
          <p:cNvSpPr txBox="1">
            <a:spLocks/>
          </p:cNvSpPr>
          <p:nvPr/>
        </p:nvSpPr>
        <p:spPr>
          <a:xfrm>
            <a:off x="5421805" y="3697708"/>
            <a:ext cx="6224763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Can only be used on browser</a:t>
            </a:r>
          </a:p>
        </p:txBody>
      </p:sp>
    </p:spTree>
    <p:extLst>
      <p:ext uri="{BB962C8B-B14F-4D97-AF65-F5344CB8AC3E}">
        <p14:creationId xmlns:p14="http://schemas.microsoft.com/office/powerpoint/2010/main" val="310069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19A4-C2FB-C347-8869-212F2F15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A39B-F164-4AAC-8562-FE66CFFC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Static Content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323B0D-36D9-E446-8D5A-568EBCFCD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AF8B6-2D63-950C-62AC-D01DEA142B58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8AD2CB1E-1344-FC70-5D56-9D9CB973159F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FABC0-0F40-48C2-A74F-A2F568827B5C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088229-2F00-0634-4200-BFFD165EADE1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7D23174-76A0-5909-A492-0E6EB7AEBA45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4A035A0-39E3-0903-CBC4-0C0865619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2" y="3330072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AB1E41-68F8-42FC-EDC3-E9779E43BA9B}"/>
              </a:ext>
            </a:extLst>
          </p:cNvPr>
          <p:cNvSpPr txBox="1"/>
          <p:nvPr/>
        </p:nvSpPr>
        <p:spPr>
          <a:xfrm>
            <a:off x="4781797" y="2656782"/>
            <a:ext cx="262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server sends the HTML file to the client</a:t>
            </a:r>
          </a:p>
        </p:txBody>
      </p:sp>
    </p:spTree>
    <p:extLst>
      <p:ext uri="{BB962C8B-B14F-4D97-AF65-F5344CB8AC3E}">
        <p14:creationId xmlns:p14="http://schemas.microsoft.com/office/powerpoint/2010/main" val="1713723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14113-351A-11A7-1A64-512D688A20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DA48-191B-AC2D-E253-7AC8BAA62C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8404" y="4821437"/>
            <a:ext cx="2058392" cy="380365"/>
          </a:xfrm>
        </p:spPr>
        <p:txBody>
          <a:bodyPr/>
          <a:lstStyle/>
          <a:p>
            <a:r>
              <a:rPr lang="en-GB"/>
              <a:t>Sessions (Server-side)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EFD715-3D68-0E0F-F1EA-C2F386EC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Managing Temporary Trust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673C9A1-58D8-A6C4-2820-C0CA4267183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92D0A-75F1-1520-5284-4C2C1E1747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6954" y="4821437"/>
            <a:ext cx="1834894" cy="380365"/>
          </a:xfrm>
        </p:spPr>
        <p:txBody>
          <a:bodyPr/>
          <a:lstStyle/>
          <a:p>
            <a:r>
              <a:rPr lang="en-GB"/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30815522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5072-2C4F-AEFB-D74E-BED59F5D02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55646" y="4821437"/>
            <a:ext cx="1710514" cy="380365"/>
          </a:xfrm>
        </p:spPr>
        <p:txBody>
          <a:bodyPr/>
          <a:lstStyle/>
          <a:p>
            <a:r>
              <a:rPr lang="en-GB"/>
              <a:t>Client-side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1E148-3153-E3CB-1CCE-D9F823F5C2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4" y="2405324"/>
            <a:ext cx="6224763" cy="500451"/>
          </a:xfrm>
        </p:spPr>
        <p:txBody>
          <a:bodyPr/>
          <a:lstStyle/>
          <a:p>
            <a:r>
              <a:rPr lang="en-GB"/>
              <a:t>Session data stored on client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BB53E-40A1-A8F6-F228-985C9C9E43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202392"/>
            <a:ext cx="6224763" cy="500451"/>
          </a:xfrm>
        </p:spPr>
        <p:txBody>
          <a:bodyPr/>
          <a:lstStyle/>
          <a:p>
            <a:r>
              <a:rPr lang="en-GB"/>
              <a:t>Sessions are stateless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F9F16-629B-DF7B-3C07-D270551561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Scalable but harder to revoke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41B67A-A79D-9276-AED9-D1E38FAD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B6EFE2-B818-5B3F-497A-676FE8AA60F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1734260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6834-E77A-8290-1C36-5A94A122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6E8C-8170-782B-5EBD-D3D86092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authentication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A03EC1-1658-27CD-FD6B-CF5FD117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24000" y="2585016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FBD90-C8A6-9E0B-475C-75632C1BF6E3}"/>
              </a:ext>
            </a:extLst>
          </p:cNvPr>
          <p:cNvSpPr txBox="1"/>
          <p:nvPr/>
        </p:nvSpPr>
        <p:spPr>
          <a:xfrm>
            <a:off x="5217876" y="452396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FC4A249-F161-4389-890F-83FA5D4D2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7437" y="2585016"/>
            <a:ext cx="1944000" cy="194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5A2BC-9340-9CC9-480C-12DCAE8A28F2}"/>
              </a:ext>
            </a:extLst>
          </p:cNvPr>
          <p:cNvSpPr txBox="1"/>
          <p:nvPr/>
        </p:nvSpPr>
        <p:spPr>
          <a:xfrm>
            <a:off x="491313" y="4529017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19CA17D2-A832-9CF0-08B0-2EC3FD1657B1}"/>
              </a:ext>
            </a:extLst>
          </p:cNvPr>
          <p:cNvSpPr>
            <a:spLocks noChangeAspect="1"/>
          </p:cNvSpPr>
          <p:nvPr/>
        </p:nvSpPr>
        <p:spPr>
          <a:xfrm>
            <a:off x="10175939" y="2862564"/>
            <a:ext cx="1470630" cy="1307227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9392B-10E6-B232-0288-015788CAB5E9}"/>
              </a:ext>
            </a:extLst>
          </p:cNvPr>
          <p:cNvSpPr txBox="1"/>
          <p:nvPr/>
        </p:nvSpPr>
        <p:spPr>
          <a:xfrm>
            <a:off x="10033130" y="452396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965FED-009F-AB5A-1DB9-7F467583C4AD}"/>
              </a:ext>
            </a:extLst>
          </p:cNvPr>
          <p:cNvCxnSpPr>
            <a:cxnSpLocks/>
          </p:cNvCxnSpPr>
          <p:nvPr/>
        </p:nvCxnSpPr>
        <p:spPr>
          <a:xfrm>
            <a:off x="2341437" y="3377404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4D90E0-F422-390F-6B3C-50E089423689}"/>
              </a:ext>
            </a:extLst>
          </p:cNvPr>
          <p:cNvSpPr txBox="1"/>
          <p:nvPr/>
        </p:nvSpPr>
        <p:spPr>
          <a:xfrm>
            <a:off x="2814718" y="300807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Logs 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18E42B-D54F-4B11-B8E0-6A727DB85DE1}"/>
              </a:ext>
            </a:extLst>
          </p:cNvPr>
          <p:cNvCxnSpPr>
            <a:cxnSpLocks/>
          </p:cNvCxnSpPr>
          <p:nvPr/>
        </p:nvCxnSpPr>
        <p:spPr>
          <a:xfrm>
            <a:off x="7068001" y="3377404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1238B0-D8C9-3F5A-9723-66035E7319EF}"/>
              </a:ext>
            </a:extLst>
          </p:cNvPr>
          <p:cNvSpPr txBox="1"/>
          <p:nvPr/>
        </p:nvSpPr>
        <p:spPr>
          <a:xfrm>
            <a:off x="7541282" y="300807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Authenticate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CDBCE-CCBA-4EB0-FC03-BE71B01CCDAE}"/>
              </a:ext>
            </a:extLst>
          </p:cNvPr>
          <p:cNvCxnSpPr>
            <a:cxnSpLocks/>
          </p:cNvCxnSpPr>
          <p:nvPr/>
        </p:nvCxnSpPr>
        <p:spPr>
          <a:xfrm flipH="1">
            <a:off x="7068001" y="3607791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5F0728-3EA9-607C-954D-D99A1A248ABC}"/>
              </a:ext>
            </a:extLst>
          </p:cNvPr>
          <p:cNvSpPr txBox="1"/>
          <p:nvPr/>
        </p:nvSpPr>
        <p:spPr>
          <a:xfrm>
            <a:off x="7541282" y="3607790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Token/Cookie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39B5DE-7B8A-E622-C64E-1A5800706A2F}"/>
              </a:ext>
            </a:extLst>
          </p:cNvPr>
          <p:cNvGrpSpPr/>
          <p:nvPr/>
        </p:nvGrpSpPr>
        <p:grpSpPr>
          <a:xfrm>
            <a:off x="6384477" y="2335406"/>
            <a:ext cx="994117" cy="797065"/>
            <a:chOff x="4072870" y="2749937"/>
            <a:chExt cx="2236216" cy="1792957"/>
          </a:xfrm>
        </p:grpSpPr>
        <p:pic>
          <p:nvPicPr>
            <p:cNvPr id="30" name="Picture Placeholder 7">
              <a:extLst>
                <a:ext uri="{FF2B5EF4-FFF2-40B4-BE49-F238E27FC236}">
                  <a16:creationId xmlns:a16="http://schemas.microsoft.com/office/drawing/2014/main" id="{FE9A6571-8637-9264-005C-B3E78CA2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" r="39"/>
            <a:stretch>
              <a:fillRect/>
            </a:stretch>
          </p:blipFill>
          <p:spPr>
            <a:xfrm>
              <a:off x="4072870" y="2749937"/>
              <a:ext cx="1224000" cy="12240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0391490-2F51-6A3B-B787-EBF18C090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85086" y="3318894"/>
              <a:ext cx="1224000" cy="12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6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D244E-FB48-15F4-C9F8-1262E19E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8EB7-18B1-886E-5ADC-F6FFB4F9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authentication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70DF0D-7DCB-3A56-FEC1-88A763A7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24000" y="2585016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A3088-9B16-C459-2734-162083937F58}"/>
              </a:ext>
            </a:extLst>
          </p:cNvPr>
          <p:cNvSpPr txBox="1"/>
          <p:nvPr/>
        </p:nvSpPr>
        <p:spPr>
          <a:xfrm>
            <a:off x="5217876" y="452396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25E3BF6-33BD-AB4C-6F94-1146617E3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7437" y="2585016"/>
            <a:ext cx="1944000" cy="194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4E17F-31AE-ED3C-7F59-A7E3DBFE7BAC}"/>
              </a:ext>
            </a:extLst>
          </p:cNvPr>
          <p:cNvSpPr txBox="1"/>
          <p:nvPr/>
        </p:nvSpPr>
        <p:spPr>
          <a:xfrm>
            <a:off x="491313" y="4529017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A384DFAD-E4EE-7F02-04D5-C4C574DE3764}"/>
              </a:ext>
            </a:extLst>
          </p:cNvPr>
          <p:cNvSpPr>
            <a:spLocks noChangeAspect="1"/>
          </p:cNvSpPr>
          <p:nvPr/>
        </p:nvSpPr>
        <p:spPr>
          <a:xfrm>
            <a:off x="10175939" y="2862564"/>
            <a:ext cx="1470630" cy="1307227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724F1-FA53-BF9B-0AE6-A0C6AD4DCBC8}"/>
              </a:ext>
            </a:extLst>
          </p:cNvPr>
          <p:cNvSpPr txBox="1"/>
          <p:nvPr/>
        </p:nvSpPr>
        <p:spPr>
          <a:xfrm>
            <a:off x="10033130" y="452396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8F108-A205-B67D-FC09-164E6A14B7BF}"/>
              </a:ext>
            </a:extLst>
          </p:cNvPr>
          <p:cNvCxnSpPr>
            <a:cxnSpLocks/>
          </p:cNvCxnSpPr>
          <p:nvPr/>
        </p:nvCxnSpPr>
        <p:spPr>
          <a:xfrm>
            <a:off x="2341437" y="3377404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A1FC3B-9894-4855-F453-7C6ECEBD2B26}"/>
              </a:ext>
            </a:extLst>
          </p:cNvPr>
          <p:cNvSpPr txBox="1"/>
          <p:nvPr/>
        </p:nvSpPr>
        <p:spPr>
          <a:xfrm>
            <a:off x="2814718" y="300807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Data Request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F0EE45-2BD8-9CA5-C3F4-3E7D572A594A}"/>
              </a:ext>
            </a:extLst>
          </p:cNvPr>
          <p:cNvCxnSpPr>
            <a:cxnSpLocks/>
          </p:cNvCxnSpPr>
          <p:nvPr/>
        </p:nvCxnSpPr>
        <p:spPr>
          <a:xfrm>
            <a:off x="7068001" y="3377404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685513-616A-1859-0920-A5B13679E628}"/>
              </a:ext>
            </a:extLst>
          </p:cNvPr>
          <p:cNvSpPr txBox="1"/>
          <p:nvPr/>
        </p:nvSpPr>
        <p:spPr>
          <a:xfrm>
            <a:off x="7541282" y="2713694"/>
            <a:ext cx="18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Request with Token/Cookie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7C27CA-EA8D-56AF-5BC7-6AA3A554BD5D}"/>
              </a:ext>
            </a:extLst>
          </p:cNvPr>
          <p:cNvCxnSpPr>
            <a:cxnSpLocks/>
          </p:cNvCxnSpPr>
          <p:nvPr/>
        </p:nvCxnSpPr>
        <p:spPr>
          <a:xfrm flipH="1">
            <a:off x="7068001" y="3607791"/>
            <a:ext cx="2782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DA6807-C236-5924-27C9-AD1CEC5B711E}"/>
              </a:ext>
            </a:extLst>
          </p:cNvPr>
          <p:cNvSpPr txBox="1"/>
          <p:nvPr/>
        </p:nvSpPr>
        <p:spPr>
          <a:xfrm>
            <a:off x="7541282" y="3607790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Data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94631F-5C94-4F0D-113A-A959FA9C8134}"/>
              </a:ext>
            </a:extLst>
          </p:cNvPr>
          <p:cNvGrpSpPr/>
          <p:nvPr/>
        </p:nvGrpSpPr>
        <p:grpSpPr>
          <a:xfrm>
            <a:off x="6384477" y="2335406"/>
            <a:ext cx="994117" cy="797065"/>
            <a:chOff x="4072870" y="2749937"/>
            <a:chExt cx="2236216" cy="1792957"/>
          </a:xfrm>
        </p:grpSpPr>
        <p:pic>
          <p:nvPicPr>
            <p:cNvPr id="30" name="Picture Placeholder 7">
              <a:extLst>
                <a:ext uri="{FF2B5EF4-FFF2-40B4-BE49-F238E27FC236}">
                  <a16:creationId xmlns:a16="http://schemas.microsoft.com/office/drawing/2014/main" id="{9260D56C-5E08-9BAE-5524-F9DA6339F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" r="39"/>
            <a:stretch>
              <a:fillRect/>
            </a:stretch>
          </p:blipFill>
          <p:spPr>
            <a:xfrm>
              <a:off x="4072870" y="2749937"/>
              <a:ext cx="1224000" cy="12240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CD0F550-4585-1359-632A-1D42C84E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85086" y="3318894"/>
              <a:ext cx="1224000" cy="12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1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D8AE9-57E7-6B95-E510-7C429BC1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0812-C7AA-47C9-A676-76450B0752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Sessions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95D4C-2629-9F00-2117-56661432CB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05324"/>
            <a:ext cx="6224763" cy="500451"/>
          </a:xfrm>
        </p:spPr>
        <p:txBody>
          <a:bodyPr/>
          <a:lstStyle/>
          <a:p>
            <a:r>
              <a:rPr lang="en-GB"/>
              <a:t>Session data stored on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0841D-5159-77E0-402D-0C0913745D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Sessions are stateful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F93533-57F3-64B9-76C4-552C5189F4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99460"/>
            <a:ext cx="6224763" cy="500451"/>
          </a:xfrm>
        </p:spPr>
        <p:txBody>
          <a:bodyPr/>
          <a:lstStyle/>
          <a:p>
            <a:r>
              <a:rPr lang="en-GB"/>
              <a:t>Tough to scale, easy to revoke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A84A3D-97FF-8461-5170-01FE995E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E5881D2-89AE-F269-D50C-442C2F35952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3476666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6E76B-21F3-D4A9-0D5F-9EFFD52A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C49B-C155-FA86-8A63-EA8EDA11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authentication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2F66B1-87FC-F845-D9ED-AB3E0AE7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57822" y="2964080"/>
            <a:ext cx="1224000" cy="12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2F6C6-0C2A-15D3-1F1B-334625D1554C}"/>
              </a:ext>
            </a:extLst>
          </p:cNvPr>
          <p:cNvSpPr txBox="1"/>
          <p:nvPr/>
        </p:nvSpPr>
        <p:spPr>
          <a:xfrm>
            <a:off x="3538504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9897D94-C285-3317-7D12-8097F2122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1344" y="2964080"/>
            <a:ext cx="1224000" cy="12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C6D0F1-21F7-661F-DAF7-15B9FAD46818}"/>
              </a:ext>
            </a:extLst>
          </p:cNvPr>
          <p:cNvSpPr txBox="1"/>
          <p:nvPr/>
        </p:nvSpPr>
        <p:spPr>
          <a:xfrm>
            <a:off x="532026" y="4291527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6097DB6F-7D89-F34C-AB8C-7807783B61B0}"/>
              </a:ext>
            </a:extLst>
          </p:cNvPr>
          <p:cNvSpPr>
            <a:spLocks noChangeAspect="1"/>
          </p:cNvSpPr>
          <p:nvPr/>
        </p:nvSpPr>
        <p:spPr>
          <a:xfrm>
            <a:off x="7175488" y="3206377"/>
            <a:ext cx="957548" cy="851154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1CF04-C8E3-6E0D-8A91-B7EDB7D52FE4}"/>
              </a:ext>
            </a:extLst>
          </p:cNvPr>
          <p:cNvSpPr txBox="1"/>
          <p:nvPr/>
        </p:nvSpPr>
        <p:spPr>
          <a:xfrm>
            <a:off x="6776138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56DEC5-7771-E616-42C7-56E9A3DE713B}"/>
              </a:ext>
            </a:extLst>
          </p:cNvPr>
          <p:cNvCxnSpPr>
            <a:cxnSpLocks/>
          </p:cNvCxnSpPr>
          <p:nvPr/>
        </p:nvCxnSpPr>
        <p:spPr>
          <a:xfrm>
            <a:off x="1993259" y="3631954"/>
            <a:ext cx="1864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64B1C3-465B-0A12-0D99-D73E00388A16}"/>
              </a:ext>
            </a:extLst>
          </p:cNvPr>
          <p:cNvSpPr txBox="1"/>
          <p:nvPr/>
        </p:nvSpPr>
        <p:spPr>
          <a:xfrm>
            <a:off x="2021822" y="326262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Logs 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650462-49B7-B50A-0FA7-B8C1ED780739}"/>
              </a:ext>
            </a:extLst>
          </p:cNvPr>
          <p:cNvCxnSpPr>
            <a:cxnSpLocks/>
          </p:cNvCxnSpPr>
          <p:nvPr/>
        </p:nvCxnSpPr>
        <p:spPr>
          <a:xfrm>
            <a:off x="5178000" y="3534334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C02ACB-EB5F-0CE9-B1EE-0BE2D4379D4D}"/>
              </a:ext>
            </a:extLst>
          </p:cNvPr>
          <p:cNvSpPr txBox="1"/>
          <p:nvPr/>
        </p:nvSpPr>
        <p:spPr>
          <a:xfrm>
            <a:off x="5178000" y="316500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Authenticate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0210BC-05CB-3538-BB23-E989F031EA48}"/>
              </a:ext>
            </a:extLst>
          </p:cNvPr>
          <p:cNvCxnSpPr>
            <a:cxnSpLocks/>
          </p:cNvCxnSpPr>
          <p:nvPr/>
        </p:nvCxnSpPr>
        <p:spPr>
          <a:xfrm flipH="1">
            <a:off x="5178000" y="3764721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6B9E64-5727-99B8-4BC7-C76A61391FDA}"/>
              </a:ext>
            </a:extLst>
          </p:cNvPr>
          <p:cNvSpPr txBox="1"/>
          <p:nvPr/>
        </p:nvSpPr>
        <p:spPr>
          <a:xfrm>
            <a:off x="5178000" y="3764720"/>
            <a:ext cx="18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Cookie (Session ID)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025A613-E3E4-01E8-2603-E1F3D9E42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9177" y="2628552"/>
            <a:ext cx="544133" cy="544133"/>
          </a:xfrm>
          <a:prstGeom prst="rect">
            <a:avLst/>
          </a:prstGeom>
        </p:spPr>
      </p:pic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1C9269B0-E57C-71BF-D0E3-D230B03BA9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079034" y="2964080"/>
            <a:ext cx="1224000" cy="1224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B29A0B-5ACE-1439-DBD4-0A98EE6ACBD4}"/>
              </a:ext>
            </a:extLst>
          </p:cNvPr>
          <p:cNvCxnSpPr>
            <a:cxnSpLocks/>
          </p:cNvCxnSpPr>
          <p:nvPr/>
        </p:nvCxnSpPr>
        <p:spPr>
          <a:xfrm>
            <a:off x="8294524" y="3632258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5F74AC-CC0F-2A07-4158-C53C71AC9EC4}"/>
              </a:ext>
            </a:extLst>
          </p:cNvPr>
          <p:cNvSpPr txBox="1"/>
          <p:nvPr/>
        </p:nvSpPr>
        <p:spPr>
          <a:xfrm>
            <a:off x="8294524" y="2985623"/>
            <a:ext cx="18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Create Session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263C74-F5D8-55D6-6379-225D2B47FF9A}"/>
              </a:ext>
            </a:extLst>
          </p:cNvPr>
          <p:cNvSpPr txBox="1"/>
          <p:nvPr/>
        </p:nvSpPr>
        <p:spPr>
          <a:xfrm>
            <a:off x="9812910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7295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1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BD5DB-9CCB-A1AD-C15C-6DA81C85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0860-945D-A95B-13AD-340213B0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Session authentication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025634-FE37-86DD-380F-A2324F71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57822" y="2964080"/>
            <a:ext cx="1224000" cy="12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96C3B-4E24-BA45-3612-F3C772026E30}"/>
              </a:ext>
            </a:extLst>
          </p:cNvPr>
          <p:cNvSpPr txBox="1"/>
          <p:nvPr/>
        </p:nvSpPr>
        <p:spPr>
          <a:xfrm>
            <a:off x="3538504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BFAABD7-5CA5-54F6-DF7C-513A761C8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51344" y="2964080"/>
            <a:ext cx="1224000" cy="12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C4AA8C-BB87-53EB-66BB-D535B1098351}"/>
              </a:ext>
            </a:extLst>
          </p:cNvPr>
          <p:cNvSpPr txBox="1"/>
          <p:nvPr/>
        </p:nvSpPr>
        <p:spPr>
          <a:xfrm>
            <a:off x="532026" y="4291527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22287234-7131-A934-FFDD-DB8529BF2303}"/>
              </a:ext>
            </a:extLst>
          </p:cNvPr>
          <p:cNvSpPr>
            <a:spLocks noChangeAspect="1"/>
          </p:cNvSpPr>
          <p:nvPr/>
        </p:nvSpPr>
        <p:spPr>
          <a:xfrm>
            <a:off x="7175488" y="3206377"/>
            <a:ext cx="957548" cy="851154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DC21A-C6A7-FABE-6E94-A1D56A3FF748}"/>
              </a:ext>
            </a:extLst>
          </p:cNvPr>
          <p:cNvSpPr txBox="1"/>
          <p:nvPr/>
        </p:nvSpPr>
        <p:spPr>
          <a:xfrm>
            <a:off x="6776138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2B9055-4D4A-93BB-4AFC-2F2F2A8ADC9C}"/>
              </a:ext>
            </a:extLst>
          </p:cNvPr>
          <p:cNvCxnSpPr>
            <a:cxnSpLocks/>
          </p:cNvCxnSpPr>
          <p:nvPr/>
        </p:nvCxnSpPr>
        <p:spPr>
          <a:xfrm>
            <a:off x="1993259" y="3631954"/>
            <a:ext cx="1864563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B3E6B5-C5B8-21F5-1A11-1D75BA941FB2}"/>
              </a:ext>
            </a:extLst>
          </p:cNvPr>
          <p:cNvSpPr txBox="1"/>
          <p:nvPr/>
        </p:nvSpPr>
        <p:spPr>
          <a:xfrm>
            <a:off x="2021822" y="3262622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Data Request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156AED-D4DB-C291-07E2-D9C2D42D27D3}"/>
              </a:ext>
            </a:extLst>
          </p:cNvPr>
          <p:cNvCxnSpPr>
            <a:cxnSpLocks/>
          </p:cNvCxnSpPr>
          <p:nvPr/>
        </p:nvCxnSpPr>
        <p:spPr>
          <a:xfrm>
            <a:off x="5178000" y="3534334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7C83C6-3F20-C912-8AB9-DB3174F79C83}"/>
              </a:ext>
            </a:extLst>
          </p:cNvPr>
          <p:cNvSpPr txBox="1"/>
          <p:nvPr/>
        </p:nvSpPr>
        <p:spPr>
          <a:xfrm>
            <a:off x="5178000" y="2907060"/>
            <a:ext cx="18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Request with Cookie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581386-1C35-88B3-5C58-00A935E2F64C}"/>
              </a:ext>
            </a:extLst>
          </p:cNvPr>
          <p:cNvCxnSpPr>
            <a:cxnSpLocks/>
          </p:cNvCxnSpPr>
          <p:nvPr/>
        </p:nvCxnSpPr>
        <p:spPr>
          <a:xfrm flipH="1">
            <a:off x="5178000" y="3764721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F45203-2215-6670-A0B1-C109F08AEEFB}"/>
              </a:ext>
            </a:extLst>
          </p:cNvPr>
          <p:cNvSpPr txBox="1"/>
          <p:nvPr/>
        </p:nvSpPr>
        <p:spPr>
          <a:xfrm>
            <a:off x="5178000" y="3764720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Data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AC433C6-7704-CF0D-7E6D-F38718A43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9177" y="2632060"/>
            <a:ext cx="544133" cy="544133"/>
          </a:xfrm>
          <a:prstGeom prst="rect">
            <a:avLst/>
          </a:prstGeom>
        </p:spPr>
      </p:pic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68E2EBAE-399E-1064-9C02-2E3F09110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079034" y="2964080"/>
            <a:ext cx="1224000" cy="12240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8773-8599-FFCD-C046-1D988262F1AC}"/>
              </a:ext>
            </a:extLst>
          </p:cNvPr>
          <p:cNvCxnSpPr>
            <a:cxnSpLocks/>
          </p:cNvCxnSpPr>
          <p:nvPr/>
        </p:nvCxnSpPr>
        <p:spPr>
          <a:xfrm>
            <a:off x="8294524" y="3632258"/>
            <a:ext cx="1836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FE3CE1-E080-4926-D7E1-BFE669CC0D48}"/>
              </a:ext>
            </a:extLst>
          </p:cNvPr>
          <p:cNvSpPr txBox="1"/>
          <p:nvPr/>
        </p:nvSpPr>
        <p:spPr>
          <a:xfrm>
            <a:off x="8294524" y="2966215"/>
            <a:ext cx="18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Validate Session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896D8-568A-4AC2-8DDF-A4A4AB8AE739}"/>
              </a:ext>
            </a:extLst>
          </p:cNvPr>
          <p:cNvSpPr txBox="1"/>
          <p:nvPr/>
        </p:nvSpPr>
        <p:spPr>
          <a:xfrm>
            <a:off x="9812910" y="428647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79794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1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A4214-C092-B0EC-3CCE-FAFE0B1A0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03D5-1071-85CE-332D-672366DC9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Express Sessions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8F7E-DB71-45C6-AC08-919D751CE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75A615-C5C6-31ED-ED2C-D804D386A9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014878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FFAF0A-EC3B-87C3-55A2-67416E12F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Use the </a:t>
            </a:r>
            <a:r>
              <a:rPr lang="en-GB">
                <a:latin typeface="IBM Plex Mono" panose="020B0509050203000203" pitchFamily="49" charset="77"/>
              </a:rPr>
              <a:t>express-sessions</a:t>
            </a:r>
            <a:r>
              <a:rPr lang="en-GB"/>
              <a:t> library to manage sessions for you</a:t>
            </a:r>
          </a:p>
          <a:p>
            <a:pPr>
              <a:lnSpc>
                <a:spcPct val="150000"/>
              </a:lnSpc>
            </a:pPr>
            <a:r>
              <a:rPr lang="en-GB"/>
              <a:t>Create a middleware with </a:t>
            </a:r>
            <a:r>
              <a:rPr lang="en-GB">
                <a:latin typeface="IBM Plex Mono" panose="020B0509050203000203" pitchFamily="49" charset="77"/>
              </a:rPr>
              <a:t>express-sessions</a:t>
            </a:r>
            <a:r>
              <a:rPr lang="en-GB"/>
              <a:t> and pass in a </a:t>
            </a:r>
            <a:r>
              <a:rPr lang="en-GB">
                <a:latin typeface="IBM Plex Mono" panose="020B0509050203000203" pitchFamily="49" charset="77"/>
              </a:rPr>
              <a:t>secret</a:t>
            </a:r>
          </a:p>
          <a:p>
            <a:pPr>
              <a:lnSpc>
                <a:spcPct val="150000"/>
              </a:lnSpc>
            </a:pPr>
            <a:r>
              <a:rPr lang="en-GB"/>
              <a:t>For production environments, enable </a:t>
            </a:r>
            <a:r>
              <a:rPr lang="en-GB">
                <a:latin typeface="IBM Plex Mono" panose="020B0509050203000203" pitchFamily="49" charset="77"/>
              </a:rPr>
              <a:t>secure </a:t>
            </a:r>
            <a:r>
              <a:rPr lang="en-GB"/>
              <a:t>cookies</a:t>
            </a:r>
          </a:p>
          <a:p>
            <a:pPr>
              <a:lnSpc>
                <a:spcPct val="150000"/>
              </a:lnSpc>
            </a:pPr>
            <a:r>
              <a:rPr lang="en-GB"/>
              <a:t>Use connectors to store the session (e.g. </a:t>
            </a:r>
            <a:r>
              <a:rPr lang="en-GB">
                <a:latin typeface="IBM Plex Mono" panose="020B0509050203000203" pitchFamily="49" charset="77"/>
              </a:rPr>
              <a:t>connect-mongo</a:t>
            </a:r>
            <a:r>
              <a:rPr lang="en-GB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066DC-F7C0-6A04-4F21-CAA97A6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Sessions</a:t>
            </a:r>
          </a:p>
        </p:txBody>
      </p:sp>
    </p:spTree>
    <p:extLst>
      <p:ext uri="{BB962C8B-B14F-4D97-AF65-F5344CB8AC3E}">
        <p14:creationId xmlns:p14="http://schemas.microsoft.com/office/powerpoint/2010/main" val="3987563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99AC3-4D62-5030-E3E2-6D302E2C3E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Express Sessions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sessions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express-session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  <a:endParaRPr lang="en-SG" b="0">
              <a:solidFill>
                <a:srgbClr val="D73A49"/>
              </a:solidFill>
              <a:effectLst/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secret: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"hush-hush"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cookie: { }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if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"env"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"production"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{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"trust proxy"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.cookie.secure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true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sessions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61092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9F72-0BFB-B664-9CC9-C218BC1C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Dynamic Content</a:t>
            </a:r>
          </a:p>
        </p:txBody>
      </p:sp>
    </p:spTree>
    <p:extLst>
      <p:ext uri="{BB962C8B-B14F-4D97-AF65-F5344CB8AC3E}">
        <p14:creationId xmlns:p14="http://schemas.microsoft.com/office/powerpoint/2010/main" val="410398676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E8FD-2A58-D2A9-17DE-319D163D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AEF752-AC48-69C6-80F5-D93F4ED35E3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Express Sessions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sessions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express-session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MongoStore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"connect-mongo"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secret: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"hush-hush"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store: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MongoStore.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default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create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({ 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mongoUrl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: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...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}),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cookie: { }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if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"env"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"production"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{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"trust proxy"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.cookie.secure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true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sessions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sessOpt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38703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7D94-53F0-4E00-C23F-73966393F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BF65-0A75-B02B-74AE-D911E6ECE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D6FA05-A7A4-E127-2240-9D111B1B4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0819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308D-8B6F-B181-2182-3C56081C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Activity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25A288-F9B8-4222-0A28-AC536600E6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03102" y="4810148"/>
            <a:ext cx="2783328" cy="380365"/>
          </a:xfrm>
        </p:spPr>
        <p:txBody>
          <a:bodyPr/>
          <a:lstStyle/>
          <a:p>
            <a:r>
              <a:rPr lang="en-US" dirty="0"/>
              <a:t>Day 2 Checkout Form</a:t>
            </a:r>
          </a:p>
        </p:txBody>
      </p:sp>
      <p:pic>
        <p:nvPicPr>
          <p:cNvPr id="7" name="Picture Placeholder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53C2FDF6-6663-FE3C-F4A9-370542B81F6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>
            <a:fillRect/>
          </a:stretch>
        </p:blipFill>
        <p:spPr>
          <a:xfrm>
            <a:off x="4569812" y="1667487"/>
            <a:ext cx="3049907" cy="30499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177C01-F8FB-8480-8243-B6393717EE60}"/>
              </a:ext>
            </a:extLst>
          </p:cNvPr>
          <p:cNvSpPr txBox="1"/>
          <p:nvPr/>
        </p:nvSpPr>
        <p:spPr>
          <a:xfrm>
            <a:off x="4703102" y="5190513"/>
            <a:ext cx="3259349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*Required for certificate</a:t>
            </a:r>
          </a:p>
        </p:txBody>
      </p:sp>
    </p:spTree>
    <p:extLst>
      <p:ext uri="{BB962C8B-B14F-4D97-AF65-F5344CB8AC3E}">
        <p14:creationId xmlns:p14="http://schemas.microsoft.com/office/powerpoint/2010/main" val="32470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42AD-4CF6-5AF9-7A0C-E4C16BF96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Web Application Development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6F69D-22D3-0F14-C6DB-82F77CBF8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Day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5695-C5A2-BFD1-9F67-1B75210053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SCHOOL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27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DC223-3568-8C00-EB96-4C42FFCDD8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E535B-2F84-7A14-B1CB-FF3920BE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Dynamic Content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228AAC6-3409-DF32-90EC-8060CD2B059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>
          <a:xfrm>
            <a:off x="3695205" y="2393989"/>
            <a:ext cx="2058392" cy="20583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47A739-735F-A62F-B5A8-8F09A60300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F64066-500E-CC2B-DD45-C38335C700FE}"/>
              </a:ext>
            </a:extLst>
          </p:cNvPr>
          <p:cNvGrpSpPr/>
          <p:nvPr/>
        </p:nvGrpSpPr>
        <p:grpSpPr>
          <a:xfrm>
            <a:off x="6402605" y="2672194"/>
            <a:ext cx="2129990" cy="1501983"/>
            <a:chOff x="6620620" y="2672194"/>
            <a:chExt cx="2129990" cy="1501983"/>
          </a:xfrm>
        </p:grpSpPr>
        <p:sp>
          <p:nvSpPr>
            <p:cNvPr id="20" name="Picture Placeholder 11">
              <a:extLst>
                <a:ext uri="{FF2B5EF4-FFF2-40B4-BE49-F238E27FC236}">
                  <a16:creationId xmlns:a16="http://schemas.microsoft.com/office/drawing/2014/main" id="{FFE9F22A-E964-5784-61BF-5D659FE0E6FA}"/>
                </a:ext>
              </a:extLst>
            </p:cNvPr>
            <p:cNvSpPr/>
            <p:nvPr/>
          </p:nvSpPr>
          <p:spPr>
            <a:xfrm>
              <a:off x="6620620" y="2736557"/>
              <a:ext cx="1693960" cy="1384886"/>
            </a:xfrm>
            <a:custGeom>
              <a:avLst/>
              <a:gdLst>
                <a:gd name="csX0" fmla="*/ 85833 w 1888332"/>
                <a:gd name="csY0" fmla="*/ 1543794 h 1543794"/>
                <a:gd name="csX1" fmla="*/ 24677 w 1888332"/>
                <a:gd name="csY1" fmla="*/ 1519136 h 1543794"/>
                <a:gd name="csX2" fmla="*/ 0 w 1888332"/>
                <a:gd name="csY2" fmla="*/ 1458028 h 1543794"/>
                <a:gd name="csX3" fmla="*/ 24677 w 1888332"/>
                <a:gd name="csY3" fmla="*/ 1396919 h 1543794"/>
                <a:gd name="csX4" fmla="*/ 85833 w 1888332"/>
                <a:gd name="csY4" fmla="*/ 1372261 h 1543794"/>
                <a:gd name="csX5" fmla="*/ 1802499 w 1888332"/>
                <a:gd name="csY5" fmla="*/ 1372261 h 1543794"/>
                <a:gd name="csX6" fmla="*/ 1863655 w 1888332"/>
                <a:gd name="csY6" fmla="*/ 1396919 h 1543794"/>
                <a:gd name="csX7" fmla="*/ 1888332 w 1888332"/>
                <a:gd name="csY7" fmla="*/ 1458028 h 1543794"/>
                <a:gd name="csX8" fmla="*/ 1863655 w 1888332"/>
                <a:gd name="csY8" fmla="*/ 1519136 h 1543794"/>
                <a:gd name="csX9" fmla="*/ 1802499 w 1888332"/>
                <a:gd name="csY9" fmla="*/ 1543794 h 1543794"/>
                <a:gd name="csX10" fmla="*/ 85833 w 1888332"/>
                <a:gd name="csY10" fmla="*/ 1543794 h 1543794"/>
                <a:gd name="csX11" fmla="*/ 257500 w 1888332"/>
                <a:gd name="csY11" fmla="*/ 1286495 h 1543794"/>
                <a:gd name="csX12" fmla="*/ 136260 w 1888332"/>
                <a:gd name="csY12" fmla="*/ 1236107 h 1543794"/>
                <a:gd name="csX13" fmla="*/ 85833 w 1888332"/>
                <a:gd name="csY13" fmla="*/ 1114962 h 1543794"/>
                <a:gd name="csX14" fmla="*/ 85833 w 1888332"/>
                <a:gd name="csY14" fmla="*/ 171533 h 1543794"/>
                <a:gd name="csX15" fmla="*/ 136260 w 1888332"/>
                <a:gd name="csY15" fmla="*/ 50388 h 1543794"/>
                <a:gd name="csX16" fmla="*/ 257500 w 1888332"/>
                <a:gd name="csY16" fmla="*/ 0 h 1543794"/>
                <a:gd name="csX17" fmla="*/ 1630832 w 1888332"/>
                <a:gd name="csY17" fmla="*/ 0 h 1543794"/>
                <a:gd name="csX18" fmla="*/ 1752072 w 1888332"/>
                <a:gd name="csY18" fmla="*/ 50388 h 1543794"/>
                <a:gd name="csX19" fmla="*/ 1802499 w 1888332"/>
                <a:gd name="csY19" fmla="*/ 171533 h 1543794"/>
                <a:gd name="csX20" fmla="*/ 1802499 w 1888332"/>
                <a:gd name="csY20" fmla="*/ 1114962 h 1543794"/>
                <a:gd name="csX21" fmla="*/ 1752072 w 1888332"/>
                <a:gd name="csY21" fmla="*/ 1236107 h 1543794"/>
                <a:gd name="csX22" fmla="*/ 1630832 w 1888332"/>
                <a:gd name="csY22" fmla="*/ 1286495 h 1543794"/>
                <a:gd name="csX23" fmla="*/ 257500 w 1888332"/>
                <a:gd name="csY23" fmla="*/ 1286495 h 15437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888332" h="1543794">
                  <a:moveTo>
                    <a:pt x="85833" y="1543794"/>
                  </a:moveTo>
                  <a:cubicBezTo>
                    <a:pt x="61514" y="1543794"/>
                    <a:pt x="41129" y="1535576"/>
                    <a:pt x="24677" y="1519136"/>
                  </a:cubicBezTo>
                  <a:cubicBezTo>
                    <a:pt x="8226" y="1502697"/>
                    <a:pt x="0" y="1482327"/>
                    <a:pt x="0" y="1458028"/>
                  </a:cubicBezTo>
                  <a:cubicBezTo>
                    <a:pt x="0" y="1433728"/>
                    <a:pt x="8226" y="1413358"/>
                    <a:pt x="24677" y="1396919"/>
                  </a:cubicBezTo>
                  <a:cubicBezTo>
                    <a:pt x="41129" y="1380480"/>
                    <a:pt x="61514" y="1372261"/>
                    <a:pt x="85833" y="1372261"/>
                  </a:cubicBezTo>
                  <a:lnTo>
                    <a:pt x="1802499" y="1372261"/>
                  </a:lnTo>
                  <a:cubicBezTo>
                    <a:pt x="1826818" y="1372261"/>
                    <a:pt x="1847203" y="1380480"/>
                    <a:pt x="1863655" y="1396919"/>
                  </a:cubicBezTo>
                  <a:cubicBezTo>
                    <a:pt x="1880107" y="1413358"/>
                    <a:pt x="1888332" y="1433728"/>
                    <a:pt x="1888332" y="1458028"/>
                  </a:cubicBezTo>
                  <a:cubicBezTo>
                    <a:pt x="1888332" y="1482327"/>
                    <a:pt x="1880107" y="1502697"/>
                    <a:pt x="1863655" y="1519136"/>
                  </a:cubicBezTo>
                  <a:cubicBezTo>
                    <a:pt x="1847203" y="1535576"/>
                    <a:pt x="1826818" y="1543794"/>
                    <a:pt x="1802499" y="1543794"/>
                  </a:cubicBezTo>
                  <a:lnTo>
                    <a:pt x="85833" y="1543794"/>
                  </a:lnTo>
                  <a:close/>
                  <a:moveTo>
                    <a:pt x="257500" y="1286495"/>
                  </a:moveTo>
                  <a:cubicBezTo>
                    <a:pt x="210292" y="1286495"/>
                    <a:pt x="169879" y="1269700"/>
                    <a:pt x="136260" y="1236107"/>
                  </a:cubicBezTo>
                  <a:cubicBezTo>
                    <a:pt x="102642" y="1202515"/>
                    <a:pt x="85833" y="1162134"/>
                    <a:pt x="85833" y="1114962"/>
                  </a:cubicBezTo>
                  <a:lnTo>
                    <a:pt x="85833" y="171533"/>
                  </a:lnTo>
                  <a:cubicBezTo>
                    <a:pt x="85833" y="124361"/>
                    <a:pt x="102642" y="83980"/>
                    <a:pt x="136260" y="50388"/>
                  </a:cubicBezTo>
                  <a:cubicBezTo>
                    <a:pt x="169879" y="16795"/>
                    <a:pt x="210292" y="0"/>
                    <a:pt x="257500" y="0"/>
                  </a:cubicBezTo>
                  <a:lnTo>
                    <a:pt x="1630832" y="0"/>
                  </a:lnTo>
                  <a:cubicBezTo>
                    <a:pt x="1678041" y="0"/>
                    <a:pt x="1718453" y="16795"/>
                    <a:pt x="1752072" y="50388"/>
                  </a:cubicBezTo>
                  <a:cubicBezTo>
                    <a:pt x="1785691" y="83980"/>
                    <a:pt x="1802499" y="124361"/>
                    <a:pt x="1802499" y="171533"/>
                  </a:cubicBezTo>
                  <a:lnTo>
                    <a:pt x="1802499" y="1114962"/>
                  </a:lnTo>
                  <a:cubicBezTo>
                    <a:pt x="1802499" y="1162134"/>
                    <a:pt x="1785691" y="1202515"/>
                    <a:pt x="1752072" y="1236107"/>
                  </a:cubicBezTo>
                  <a:cubicBezTo>
                    <a:pt x="1718453" y="1269700"/>
                    <a:pt x="1678041" y="1286495"/>
                    <a:pt x="1630832" y="1286495"/>
                  </a:cubicBezTo>
                  <a:lnTo>
                    <a:pt x="257500" y="1286495"/>
                  </a:lnTo>
                  <a:close/>
                </a:path>
              </a:pathLst>
            </a:custGeom>
            <a:solidFill>
              <a:schemeClr val="accent2"/>
            </a:solidFill>
            <a:ln w="2143" cap="flat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53351D12-8E9B-EE61-C6BF-F1B260A90D5B}"/>
                </a:ext>
              </a:extLst>
            </p:cNvPr>
            <p:cNvSpPr/>
            <p:nvPr/>
          </p:nvSpPr>
          <p:spPr>
            <a:xfrm>
              <a:off x="7878550" y="2672194"/>
              <a:ext cx="872060" cy="1501983"/>
            </a:xfrm>
            <a:custGeom>
              <a:avLst/>
              <a:gdLst>
                <a:gd name="csX0" fmla="*/ 339245 w 1026045"/>
                <a:gd name="csY0" fmla="*/ 1763590 h 1767199"/>
                <a:gd name="csX1" fmla="*/ 303155 w 1026045"/>
                <a:gd name="csY1" fmla="*/ 1738328 h 1767199"/>
                <a:gd name="csX2" fmla="*/ 288719 w 1026045"/>
                <a:gd name="csY2" fmla="*/ 1693817 h 1767199"/>
                <a:gd name="csX3" fmla="*/ 288719 w 1026045"/>
                <a:gd name="csY3" fmla="*/ 1154875 h 1767199"/>
                <a:gd name="csX4" fmla="*/ 192479 w 1026045"/>
                <a:gd name="csY4" fmla="*/ 1154875 h 1767199"/>
                <a:gd name="csX5" fmla="*/ 56541 w 1026045"/>
                <a:gd name="csY5" fmla="*/ 1098334 h 1767199"/>
                <a:gd name="csX6" fmla="*/ 0 w 1026045"/>
                <a:gd name="csY6" fmla="*/ 962396 h 1767199"/>
                <a:gd name="csX7" fmla="*/ 0 w 1026045"/>
                <a:gd name="csY7" fmla="*/ 192479 h 1767199"/>
                <a:gd name="csX8" fmla="*/ 56541 w 1026045"/>
                <a:gd name="csY8" fmla="*/ 56541 h 1767199"/>
                <a:gd name="csX9" fmla="*/ 192479 w 1026045"/>
                <a:gd name="csY9" fmla="*/ 0 h 1767199"/>
                <a:gd name="csX10" fmla="*/ 755481 w 1026045"/>
                <a:gd name="csY10" fmla="*/ 0 h 1767199"/>
                <a:gd name="csX11" fmla="*/ 879389 w 1026045"/>
                <a:gd name="csY11" fmla="*/ 60150 h 1767199"/>
                <a:gd name="csX12" fmla="*/ 907058 w 1026045"/>
                <a:gd name="csY12" fmla="*/ 192479 h 1767199"/>
                <a:gd name="csX13" fmla="*/ 769917 w 1026045"/>
                <a:gd name="csY13" fmla="*/ 673677 h 1767199"/>
                <a:gd name="csX14" fmla="*/ 878186 w 1026045"/>
                <a:gd name="csY14" fmla="*/ 673677 h 1767199"/>
                <a:gd name="csX15" fmla="*/ 1006907 w 1026045"/>
                <a:gd name="csY15" fmla="*/ 750669 h 1767199"/>
                <a:gd name="csX16" fmla="*/ 998486 w 1026045"/>
                <a:gd name="csY16" fmla="*/ 899840 h 1767199"/>
                <a:gd name="csX17" fmla="*/ 421048 w 1026045"/>
                <a:gd name="csY17" fmla="*/ 1734719 h 1767199"/>
                <a:gd name="csX18" fmla="*/ 383755 w 1026045"/>
                <a:gd name="csY18" fmla="*/ 1763590 h 1767199"/>
                <a:gd name="csX19" fmla="*/ 339245 w 1026045"/>
                <a:gd name="csY19" fmla="*/ 1763590 h 176719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26045" h="1767199">
                  <a:moveTo>
                    <a:pt x="339245" y="1763590"/>
                  </a:moveTo>
                  <a:cubicBezTo>
                    <a:pt x="324809" y="1758778"/>
                    <a:pt x="312779" y="1750357"/>
                    <a:pt x="303155" y="1738328"/>
                  </a:cubicBezTo>
                  <a:cubicBezTo>
                    <a:pt x="293531" y="1726298"/>
                    <a:pt x="288719" y="1711460"/>
                    <a:pt x="288719" y="1693817"/>
                  </a:cubicBezTo>
                  <a:lnTo>
                    <a:pt x="288719" y="1154875"/>
                  </a:lnTo>
                  <a:lnTo>
                    <a:pt x="192479" y="1154875"/>
                  </a:lnTo>
                  <a:cubicBezTo>
                    <a:pt x="139547" y="1154875"/>
                    <a:pt x="94235" y="1136029"/>
                    <a:pt x="56541" y="1098334"/>
                  </a:cubicBezTo>
                  <a:cubicBezTo>
                    <a:pt x="18846" y="1060640"/>
                    <a:pt x="0" y="1015328"/>
                    <a:pt x="0" y="962396"/>
                  </a:cubicBezTo>
                  <a:lnTo>
                    <a:pt x="0" y="192479"/>
                  </a:lnTo>
                  <a:cubicBezTo>
                    <a:pt x="0" y="139547"/>
                    <a:pt x="18846" y="94235"/>
                    <a:pt x="56541" y="56541"/>
                  </a:cubicBezTo>
                  <a:cubicBezTo>
                    <a:pt x="94235" y="18846"/>
                    <a:pt x="139547" y="0"/>
                    <a:pt x="192479" y="0"/>
                  </a:cubicBezTo>
                  <a:lnTo>
                    <a:pt x="755481" y="0"/>
                  </a:lnTo>
                  <a:cubicBezTo>
                    <a:pt x="806808" y="0"/>
                    <a:pt x="848111" y="20049"/>
                    <a:pt x="879389" y="60150"/>
                  </a:cubicBezTo>
                  <a:cubicBezTo>
                    <a:pt x="910667" y="100250"/>
                    <a:pt x="919889" y="144359"/>
                    <a:pt x="907058" y="192479"/>
                  </a:cubicBezTo>
                  <a:lnTo>
                    <a:pt x="769917" y="673677"/>
                  </a:lnTo>
                  <a:lnTo>
                    <a:pt x="878186" y="673677"/>
                  </a:lnTo>
                  <a:cubicBezTo>
                    <a:pt x="935930" y="673677"/>
                    <a:pt x="978836" y="699342"/>
                    <a:pt x="1006907" y="750669"/>
                  </a:cubicBezTo>
                  <a:cubicBezTo>
                    <a:pt x="1034977" y="801996"/>
                    <a:pt x="1032170" y="851720"/>
                    <a:pt x="998486" y="899840"/>
                  </a:cubicBezTo>
                  <a:lnTo>
                    <a:pt x="421048" y="1734719"/>
                  </a:lnTo>
                  <a:cubicBezTo>
                    <a:pt x="411424" y="1749154"/>
                    <a:pt x="398993" y="1758778"/>
                    <a:pt x="383755" y="1763590"/>
                  </a:cubicBezTo>
                  <a:cubicBezTo>
                    <a:pt x="368518" y="1768402"/>
                    <a:pt x="353680" y="1768402"/>
                    <a:pt x="339245" y="1763590"/>
                  </a:cubicBezTo>
                  <a:close/>
                </a:path>
              </a:pathLst>
            </a:custGeom>
            <a:solidFill>
              <a:schemeClr val="accent2"/>
            </a:solidFill>
            <a:ln w="113030" cap="flat">
              <a:solidFill>
                <a:srgbClr val="EFF0F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2202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E07EE-EE0F-C197-80E2-F704DE4C15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F8644-A24C-9C2B-8541-E08DA9804F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41519"/>
            <a:ext cx="6224763" cy="500451"/>
          </a:xfrm>
        </p:spPr>
        <p:txBody>
          <a:bodyPr/>
          <a:lstStyle/>
          <a:p>
            <a:r>
              <a:rPr lang="en-GB"/>
              <a:t>Taught in WAD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C1D7B-1E67-7F0C-FCD6-EAC64C71F8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202392"/>
            <a:ext cx="6334765" cy="500451"/>
          </a:xfrm>
        </p:spPr>
        <p:txBody>
          <a:bodyPr/>
          <a:lstStyle/>
          <a:p>
            <a:r>
              <a:rPr lang="en-GB"/>
              <a:t>HTML is “generated” on server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34CC4-9E04-272F-E5A2-80DAD8FC4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63265"/>
            <a:ext cx="6224763" cy="500451"/>
          </a:xfrm>
        </p:spPr>
        <p:txBody>
          <a:bodyPr/>
          <a:lstStyle/>
          <a:p>
            <a:r>
              <a:rPr lang="en-GB"/>
              <a:t>Pioneering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33D5E8-17A7-7A43-0118-D39FC8EE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20CAF1BE-8B43-FD22-C8A7-7CBD7145D00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62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98C4F-EC02-D72B-ADA6-971DBA1C0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F47D-215A-6B8E-1FCA-63445F41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250AF8-24B5-4A1A-29D1-9E8F482C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8B71E-DE1C-D739-D0EB-84C2A2440F8F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C50C44A3-1914-97C6-5136-B56B1C131B5E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1832C-7904-167E-BFDF-AA7F6DD3F46B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85C356-F2BF-A91F-B630-F248E5BE41B8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3790B9-E833-1836-5137-E00826C40259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2CFD8-6656-FA92-45F9-FCE7DB7F4034}"/>
              </a:ext>
            </a:extLst>
          </p:cNvPr>
          <p:cNvSpPr txBox="1"/>
          <p:nvPr/>
        </p:nvSpPr>
        <p:spPr>
          <a:xfrm>
            <a:off x="7289749" y="1778113"/>
            <a:ext cx="2923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HTML Template file is stored on the server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B65C7A8-E93D-DAA5-8146-78975D59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3264" y="2331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3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7130-376A-C065-AB2A-94F782A3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0BD3F4-0DEE-4623-5F55-F610DDC0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450" y="3232627"/>
            <a:ext cx="413628" cy="41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8496-2050-682E-4DB9-C54E9F83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9C78BC-33B0-B783-07D9-3EF1F878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71AE6-8658-08FD-402F-BFED0FF4ED17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6DFF98B5-50B7-FB09-A274-08541D08B324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ABE28-9245-57AA-9897-4F45C5E7D25A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15AB54-4A1F-7333-0EBD-4292FFB4F362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07C280-5FF7-C287-C999-B7BBB26128B5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23112-D3DD-EF95-0C59-869FC5DF05A5}"/>
              </a:ext>
            </a:extLst>
          </p:cNvPr>
          <p:cNvSpPr txBox="1"/>
          <p:nvPr/>
        </p:nvSpPr>
        <p:spPr>
          <a:xfrm>
            <a:off x="7491629" y="1778113"/>
            <a:ext cx="251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server generates the HTML File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365E01-2567-39DA-00BC-CC43BE250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3264" y="2331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57130-376A-C065-AB2A-94F782A3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E0BD3F4-0DEE-4623-5F55-F610DDC0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450" y="3232627"/>
            <a:ext cx="413628" cy="41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8496-2050-682E-4DB9-C54E9F83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99C78BC-33B0-B783-07D9-3EF1F878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71AE6-8658-08FD-402F-BFED0FF4ED17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6DFF98B5-50B7-FB09-A274-08541D08B324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ABE28-9245-57AA-9897-4F45C5E7D25A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15AB54-4A1F-7333-0EBD-4292FFB4F362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07C280-5FF7-C287-C999-B7BBB26128B5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23112-D3DD-EF95-0C59-869FC5DF05A5}"/>
              </a:ext>
            </a:extLst>
          </p:cNvPr>
          <p:cNvSpPr txBox="1"/>
          <p:nvPr/>
        </p:nvSpPr>
        <p:spPr>
          <a:xfrm>
            <a:off x="7491629" y="1778113"/>
            <a:ext cx="251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server generates the HTML File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365E01-2567-39DA-00BC-CC43BE250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3264" y="2331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0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F210-D6FC-33CA-C8A8-609E2EA36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BEF3-FA51-4851-961C-9AF55E24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8B6D92-BED7-A786-AE52-7158AD4B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94827-ED32-0C7D-B03E-434CD3F71AA3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49BD4530-0FE6-1C64-683F-D86879C7998E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17D55-9525-F58D-1B41-1450C1D62223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B20905-42C5-E9DD-8588-89C2A61362C6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14C507-06A7-1DC3-E076-257CEE710A85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830F35E-7896-F3C9-0A05-F0BFE1686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2" y="3330072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44AEA0-CCBE-7965-C5B3-43F78650DB9B}"/>
              </a:ext>
            </a:extLst>
          </p:cNvPr>
          <p:cNvSpPr txBox="1"/>
          <p:nvPr/>
        </p:nvSpPr>
        <p:spPr>
          <a:xfrm>
            <a:off x="4781797" y="2656782"/>
            <a:ext cx="2628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server sends the generated HTML file to the client</a:t>
            </a:r>
          </a:p>
        </p:txBody>
      </p:sp>
    </p:spTree>
    <p:extLst>
      <p:ext uri="{BB962C8B-B14F-4D97-AF65-F5344CB8AC3E}">
        <p14:creationId xmlns:p14="http://schemas.microsoft.com/office/powerpoint/2010/main" val="183649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C140-8133-5180-5F2C-261D084E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9DEC1-C950-FA2B-2185-D6DAF78293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61FF88-2E33-6D31-46D4-92C6470E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Serving Dynamic Content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9A0B61-8ACB-F877-C159-5BFBC43AB70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>
          <a:xfrm>
            <a:off x="3695205" y="2393989"/>
            <a:ext cx="2058392" cy="20583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F1785-2DEB-679A-19C3-CC2CC9F8A7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Server-Side Rendering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7CE87E-DBE9-7A88-388B-1E160EF705D4}"/>
              </a:ext>
            </a:extLst>
          </p:cNvPr>
          <p:cNvGrpSpPr/>
          <p:nvPr/>
        </p:nvGrpSpPr>
        <p:grpSpPr>
          <a:xfrm>
            <a:off x="6402605" y="2672194"/>
            <a:ext cx="2129990" cy="1501983"/>
            <a:chOff x="6620620" y="2672194"/>
            <a:chExt cx="2129990" cy="1501983"/>
          </a:xfrm>
        </p:grpSpPr>
        <p:sp>
          <p:nvSpPr>
            <p:cNvPr id="20" name="Picture Placeholder 11">
              <a:extLst>
                <a:ext uri="{FF2B5EF4-FFF2-40B4-BE49-F238E27FC236}">
                  <a16:creationId xmlns:a16="http://schemas.microsoft.com/office/drawing/2014/main" id="{2418B5C9-654D-2D3E-FA8E-2D15005BF5DF}"/>
                </a:ext>
              </a:extLst>
            </p:cNvPr>
            <p:cNvSpPr/>
            <p:nvPr/>
          </p:nvSpPr>
          <p:spPr>
            <a:xfrm>
              <a:off x="6620620" y="2736557"/>
              <a:ext cx="1693960" cy="1384886"/>
            </a:xfrm>
            <a:custGeom>
              <a:avLst/>
              <a:gdLst>
                <a:gd name="csX0" fmla="*/ 85833 w 1888332"/>
                <a:gd name="csY0" fmla="*/ 1543794 h 1543794"/>
                <a:gd name="csX1" fmla="*/ 24677 w 1888332"/>
                <a:gd name="csY1" fmla="*/ 1519136 h 1543794"/>
                <a:gd name="csX2" fmla="*/ 0 w 1888332"/>
                <a:gd name="csY2" fmla="*/ 1458028 h 1543794"/>
                <a:gd name="csX3" fmla="*/ 24677 w 1888332"/>
                <a:gd name="csY3" fmla="*/ 1396919 h 1543794"/>
                <a:gd name="csX4" fmla="*/ 85833 w 1888332"/>
                <a:gd name="csY4" fmla="*/ 1372261 h 1543794"/>
                <a:gd name="csX5" fmla="*/ 1802499 w 1888332"/>
                <a:gd name="csY5" fmla="*/ 1372261 h 1543794"/>
                <a:gd name="csX6" fmla="*/ 1863655 w 1888332"/>
                <a:gd name="csY6" fmla="*/ 1396919 h 1543794"/>
                <a:gd name="csX7" fmla="*/ 1888332 w 1888332"/>
                <a:gd name="csY7" fmla="*/ 1458028 h 1543794"/>
                <a:gd name="csX8" fmla="*/ 1863655 w 1888332"/>
                <a:gd name="csY8" fmla="*/ 1519136 h 1543794"/>
                <a:gd name="csX9" fmla="*/ 1802499 w 1888332"/>
                <a:gd name="csY9" fmla="*/ 1543794 h 1543794"/>
                <a:gd name="csX10" fmla="*/ 85833 w 1888332"/>
                <a:gd name="csY10" fmla="*/ 1543794 h 1543794"/>
                <a:gd name="csX11" fmla="*/ 257500 w 1888332"/>
                <a:gd name="csY11" fmla="*/ 1286495 h 1543794"/>
                <a:gd name="csX12" fmla="*/ 136260 w 1888332"/>
                <a:gd name="csY12" fmla="*/ 1236107 h 1543794"/>
                <a:gd name="csX13" fmla="*/ 85833 w 1888332"/>
                <a:gd name="csY13" fmla="*/ 1114962 h 1543794"/>
                <a:gd name="csX14" fmla="*/ 85833 w 1888332"/>
                <a:gd name="csY14" fmla="*/ 171533 h 1543794"/>
                <a:gd name="csX15" fmla="*/ 136260 w 1888332"/>
                <a:gd name="csY15" fmla="*/ 50388 h 1543794"/>
                <a:gd name="csX16" fmla="*/ 257500 w 1888332"/>
                <a:gd name="csY16" fmla="*/ 0 h 1543794"/>
                <a:gd name="csX17" fmla="*/ 1630832 w 1888332"/>
                <a:gd name="csY17" fmla="*/ 0 h 1543794"/>
                <a:gd name="csX18" fmla="*/ 1752072 w 1888332"/>
                <a:gd name="csY18" fmla="*/ 50388 h 1543794"/>
                <a:gd name="csX19" fmla="*/ 1802499 w 1888332"/>
                <a:gd name="csY19" fmla="*/ 171533 h 1543794"/>
                <a:gd name="csX20" fmla="*/ 1802499 w 1888332"/>
                <a:gd name="csY20" fmla="*/ 1114962 h 1543794"/>
                <a:gd name="csX21" fmla="*/ 1752072 w 1888332"/>
                <a:gd name="csY21" fmla="*/ 1236107 h 1543794"/>
                <a:gd name="csX22" fmla="*/ 1630832 w 1888332"/>
                <a:gd name="csY22" fmla="*/ 1286495 h 1543794"/>
                <a:gd name="csX23" fmla="*/ 257500 w 1888332"/>
                <a:gd name="csY23" fmla="*/ 1286495 h 15437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888332" h="1543794">
                  <a:moveTo>
                    <a:pt x="85833" y="1543794"/>
                  </a:moveTo>
                  <a:cubicBezTo>
                    <a:pt x="61514" y="1543794"/>
                    <a:pt x="41129" y="1535576"/>
                    <a:pt x="24677" y="1519136"/>
                  </a:cubicBezTo>
                  <a:cubicBezTo>
                    <a:pt x="8226" y="1502697"/>
                    <a:pt x="0" y="1482327"/>
                    <a:pt x="0" y="1458028"/>
                  </a:cubicBezTo>
                  <a:cubicBezTo>
                    <a:pt x="0" y="1433728"/>
                    <a:pt x="8226" y="1413358"/>
                    <a:pt x="24677" y="1396919"/>
                  </a:cubicBezTo>
                  <a:cubicBezTo>
                    <a:pt x="41129" y="1380480"/>
                    <a:pt x="61514" y="1372261"/>
                    <a:pt x="85833" y="1372261"/>
                  </a:cubicBezTo>
                  <a:lnTo>
                    <a:pt x="1802499" y="1372261"/>
                  </a:lnTo>
                  <a:cubicBezTo>
                    <a:pt x="1826818" y="1372261"/>
                    <a:pt x="1847203" y="1380480"/>
                    <a:pt x="1863655" y="1396919"/>
                  </a:cubicBezTo>
                  <a:cubicBezTo>
                    <a:pt x="1880107" y="1413358"/>
                    <a:pt x="1888332" y="1433728"/>
                    <a:pt x="1888332" y="1458028"/>
                  </a:cubicBezTo>
                  <a:cubicBezTo>
                    <a:pt x="1888332" y="1482327"/>
                    <a:pt x="1880107" y="1502697"/>
                    <a:pt x="1863655" y="1519136"/>
                  </a:cubicBezTo>
                  <a:cubicBezTo>
                    <a:pt x="1847203" y="1535576"/>
                    <a:pt x="1826818" y="1543794"/>
                    <a:pt x="1802499" y="1543794"/>
                  </a:cubicBezTo>
                  <a:lnTo>
                    <a:pt x="85833" y="1543794"/>
                  </a:lnTo>
                  <a:close/>
                  <a:moveTo>
                    <a:pt x="257500" y="1286495"/>
                  </a:moveTo>
                  <a:cubicBezTo>
                    <a:pt x="210292" y="1286495"/>
                    <a:pt x="169879" y="1269700"/>
                    <a:pt x="136260" y="1236107"/>
                  </a:cubicBezTo>
                  <a:cubicBezTo>
                    <a:pt x="102642" y="1202515"/>
                    <a:pt x="85833" y="1162134"/>
                    <a:pt x="85833" y="1114962"/>
                  </a:cubicBezTo>
                  <a:lnTo>
                    <a:pt x="85833" y="171533"/>
                  </a:lnTo>
                  <a:cubicBezTo>
                    <a:pt x="85833" y="124361"/>
                    <a:pt x="102642" y="83980"/>
                    <a:pt x="136260" y="50388"/>
                  </a:cubicBezTo>
                  <a:cubicBezTo>
                    <a:pt x="169879" y="16795"/>
                    <a:pt x="210292" y="0"/>
                    <a:pt x="257500" y="0"/>
                  </a:cubicBezTo>
                  <a:lnTo>
                    <a:pt x="1630832" y="0"/>
                  </a:lnTo>
                  <a:cubicBezTo>
                    <a:pt x="1678041" y="0"/>
                    <a:pt x="1718453" y="16795"/>
                    <a:pt x="1752072" y="50388"/>
                  </a:cubicBezTo>
                  <a:cubicBezTo>
                    <a:pt x="1785691" y="83980"/>
                    <a:pt x="1802499" y="124361"/>
                    <a:pt x="1802499" y="171533"/>
                  </a:cubicBezTo>
                  <a:lnTo>
                    <a:pt x="1802499" y="1114962"/>
                  </a:lnTo>
                  <a:cubicBezTo>
                    <a:pt x="1802499" y="1162134"/>
                    <a:pt x="1785691" y="1202515"/>
                    <a:pt x="1752072" y="1236107"/>
                  </a:cubicBezTo>
                  <a:cubicBezTo>
                    <a:pt x="1718453" y="1269700"/>
                    <a:pt x="1678041" y="1286495"/>
                    <a:pt x="1630832" y="1286495"/>
                  </a:cubicBezTo>
                  <a:lnTo>
                    <a:pt x="257500" y="1286495"/>
                  </a:lnTo>
                  <a:close/>
                </a:path>
              </a:pathLst>
            </a:custGeom>
            <a:solidFill>
              <a:schemeClr val="accent2"/>
            </a:solidFill>
            <a:ln w="2143" cap="flat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9BA040EB-9A42-4DDE-7A6B-FC29D6919F6D}"/>
                </a:ext>
              </a:extLst>
            </p:cNvPr>
            <p:cNvSpPr/>
            <p:nvPr/>
          </p:nvSpPr>
          <p:spPr>
            <a:xfrm>
              <a:off x="7878550" y="2672194"/>
              <a:ext cx="872060" cy="1501983"/>
            </a:xfrm>
            <a:custGeom>
              <a:avLst/>
              <a:gdLst>
                <a:gd name="csX0" fmla="*/ 339245 w 1026045"/>
                <a:gd name="csY0" fmla="*/ 1763590 h 1767199"/>
                <a:gd name="csX1" fmla="*/ 303155 w 1026045"/>
                <a:gd name="csY1" fmla="*/ 1738328 h 1767199"/>
                <a:gd name="csX2" fmla="*/ 288719 w 1026045"/>
                <a:gd name="csY2" fmla="*/ 1693817 h 1767199"/>
                <a:gd name="csX3" fmla="*/ 288719 w 1026045"/>
                <a:gd name="csY3" fmla="*/ 1154875 h 1767199"/>
                <a:gd name="csX4" fmla="*/ 192479 w 1026045"/>
                <a:gd name="csY4" fmla="*/ 1154875 h 1767199"/>
                <a:gd name="csX5" fmla="*/ 56541 w 1026045"/>
                <a:gd name="csY5" fmla="*/ 1098334 h 1767199"/>
                <a:gd name="csX6" fmla="*/ 0 w 1026045"/>
                <a:gd name="csY6" fmla="*/ 962396 h 1767199"/>
                <a:gd name="csX7" fmla="*/ 0 w 1026045"/>
                <a:gd name="csY7" fmla="*/ 192479 h 1767199"/>
                <a:gd name="csX8" fmla="*/ 56541 w 1026045"/>
                <a:gd name="csY8" fmla="*/ 56541 h 1767199"/>
                <a:gd name="csX9" fmla="*/ 192479 w 1026045"/>
                <a:gd name="csY9" fmla="*/ 0 h 1767199"/>
                <a:gd name="csX10" fmla="*/ 755481 w 1026045"/>
                <a:gd name="csY10" fmla="*/ 0 h 1767199"/>
                <a:gd name="csX11" fmla="*/ 879389 w 1026045"/>
                <a:gd name="csY11" fmla="*/ 60150 h 1767199"/>
                <a:gd name="csX12" fmla="*/ 907058 w 1026045"/>
                <a:gd name="csY12" fmla="*/ 192479 h 1767199"/>
                <a:gd name="csX13" fmla="*/ 769917 w 1026045"/>
                <a:gd name="csY13" fmla="*/ 673677 h 1767199"/>
                <a:gd name="csX14" fmla="*/ 878186 w 1026045"/>
                <a:gd name="csY14" fmla="*/ 673677 h 1767199"/>
                <a:gd name="csX15" fmla="*/ 1006907 w 1026045"/>
                <a:gd name="csY15" fmla="*/ 750669 h 1767199"/>
                <a:gd name="csX16" fmla="*/ 998486 w 1026045"/>
                <a:gd name="csY16" fmla="*/ 899840 h 1767199"/>
                <a:gd name="csX17" fmla="*/ 421048 w 1026045"/>
                <a:gd name="csY17" fmla="*/ 1734719 h 1767199"/>
                <a:gd name="csX18" fmla="*/ 383755 w 1026045"/>
                <a:gd name="csY18" fmla="*/ 1763590 h 1767199"/>
                <a:gd name="csX19" fmla="*/ 339245 w 1026045"/>
                <a:gd name="csY19" fmla="*/ 1763590 h 176719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26045" h="1767199">
                  <a:moveTo>
                    <a:pt x="339245" y="1763590"/>
                  </a:moveTo>
                  <a:cubicBezTo>
                    <a:pt x="324809" y="1758778"/>
                    <a:pt x="312779" y="1750357"/>
                    <a:pt x="303155" y="1738328"/>
                  </a:cubicBezTo>
                  <a:cubicBezTo>
                    <a:pt x="293531" y="1726298"/>
                    <a:pt x="288719" y="1711460"/>
                    <a:pt x="288719" y="1693817"/>
                  </a:cubicBezTo>
                  <a:lnTo>
                    <a:pt x="288719" y="1154875"/>
                  </a:lnTo>
                  <a:lnTo>
                    <a:pt x="192479" y="1154875"/>
                  </a:lnTo>
                  <a:cubicBezTo>
                    <a:pt x="139547" y="1154875"/>
                    <a:pt x="94235" y="1136029"/>
                    <a:pt x="56541" y="1098334"/>
                  </a:cubicBezTo>
                  <a:cubicBezTo>
                    <a:pt x="18846" y="1060640"/>
                    <a:pt x="0" y="1015328"/>
                    <a:pt x="0" y="962396"/>
                  </a:cubicBezTo>
                  <a:lnTo>
                    <a:pt x="0" y="192479"/>
                  </a:lnTo>
                  <a:cubicBezTo>
                    <a:pt x="0" y="139547"/>
                    <a:pt x="18846" y="94235"/>
                    <a:pt x="56541" y="56541"/>
                  </a:cubicBezTo>
                  <a:cubicBezTo>
                    <a:pt x="94235" y="18846"/>
                    <a:pt x="139547" y="0"/>
                    <a:pt x="192479" y="0"/>
                  </a:cubicBezTo>
                  <a:lnTo>
                    <a:pt x="755481" y="0"/>
                  </a:lnTo>
                  <a:cubicBezTo>
                    <a:pt x="806808" y="0"/>
                    <a:pt x="848111" y="20049"/>
                    <a:pt x="879389" y="60150"/>
                  </a:cubicBezTo>
                  <a:cubicBezTo>
                    <a:pt x="910667" y="100250"/>
                    <a:pt x="919889" y="144359"/>
                    <a:pt x="907058" y="192479"/>
                  </a:cubicBezTo>
                  <a:lnTo>
                    <a:pt x="769917" y="673677"/>
                  </a:lnTo>
                  <a:lnTo>
                    <a:pt x="878186" y="673677"/>
                  </a:lnTo>
                  <a:cubicBezTo>
                    <a:pt x="935930" y="673677"/>
                    <a:pt x="978836" y="699342"/>
                    <a:pt x="1006907" y="750669"/>
                  </a:cubicBezTo>
                  <a:cubicBezTo>
                    <a:pt x="1034977" y="801996"/>
                    <a:pt x="1032170" y="851720"/>
                    <a:pt x="998486" y="899840"/>
                  </a:cubicBezTo>
                  <a:lnTo>
                    <a:pt x="421048" y="1734719"/>
                  </a:lnTo>
                  <a:cubicBezTo>
                    <a:pt x="411424" y="1749154"/>
                    <a:pt x="398993" y="1758778"/>
                    <a:pt x="383755" y="1763590"/>
                  </a:cubicBezTo>
                  <a:cubicBezTo>
                    <a:pt x="368518" y="1768402"/>
                    <a:pt x="353680" y="1768402"/>
                    <a:pt x="339245" y="1763590"/>
                  </a:cubicBezTo>
                  <a:close/>
                </a:path>
              </a:pathLst>
            </a:custGeom>
            <a:solidFill>
              <a:schemeClr val="accent2"/>
            </a:solidFill>
            <a:ln w="113030" cap="flat">
              <a:solidFill>
                <a:srgbClr val="EFF0F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94782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8AE0C-09C3-3BEB-03A7-7DF54B48AF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FD655-81D1-2C9A-F216-A65FDA613C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441519"/>
            <a:ext cx="6224763" cy="500451"/>
          </a:xfrm>
        </p:spPr>
        <p:txBody>
          <a:bodyPr/>
          <a:lstStyle/>
          <a:p>
            <a:r>
              <a:rPr lang="en-GB"/>
              <a:t>Taught in WAD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59D93-3325-2F34-469D-DA828D39E4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/>
              <a:t>HTML is “generated” on client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FF9B1-A912-546C-55BC-34E3850C0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963265"/>
            <a:ext cx="6224763" cy="500451"/>
          </a:xfrm>
        </p:spPr>
        <p:txBody>
          <a:bodyPr/>
          <a:lstStyle/>
          <a:p>
            <a:r>
              <a:rPr lang="en-GB"/>
              <a:t>Taxing on the client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3290C4-8115-5BB0-363F-09CA5D60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71658E-0145-14CD-13AF-57C26C9A5341}"/>
              </a:ext>
            </a:extLst>
          </p:cNvPr>
          <p:cNvGrpSpPr/>
          <p:nvPr/>
        </p:nvGrpSpPr>
        <p:grpSpPr>
          <a:xfrm>
            <a:off x="1681707" y="2672194"/>
            <a:ext cx="2129990" cy="1501983"/>
            <a:chOff x="6620620" y="2672194"/>
            <a:chExt cx="2129990" cy="1501983"/>
          </a:xfrm>
        </p:grpSpPr>
        <p:sp>
          <p:nvSpPr>
            <p:cNvPr id="9" name="Picture Placeholder 11">
              <a:extLst>
                <a:ext uri="{FF2B5EF4-FFF2-40B4-BE49-F238E27FC236}">
                  <a16:creationId xmlns:a16="http://schemas.microsoft.com/office/drawing/2014/main" id="{D748388C-C2DC-EE65-C1C8-6D9277A86E16}"/>
                </a:ext>
              </a:extLst>
            </p:cNvPr>
            <p:cNvSpPr/>
            <p:nvPr/>
          </p:nvSpPr>
          <p:spPr>
            <a:xfrm>
              <a:off x="6620620" y="2736557"/>
              <a:ext cx="1693960" cy="1384886"/>
            </a:xfrm>
            <a:custGeom>
              <a:avLst/>
              <a:gdLst>
                <a:gd name="csX0" fmla="*/ 85833 w 1888332"/>
                <a:gd name="csY0" fmla="*/ 1543794 h 1543794"/>
                <a:gd name="csX1" fmla="*/ 24677 w 1888332"/>
                <a:gd name="csY1" fmla="*/ 1519136 h 1543794"/>
                <a:gd name="csX2" fmla="*/ 0 w 1888332"/>
                <a:gd name="csY2" fmla="*/ 1458028 h 1543794"/>
                <a:gd name="csX3" fmla="*/ 24677 w 1888332"/>
                <a:gd name="csY3" fmla="*/ 1396919 h 1543794"/>
                <a:gd name="csX4" fmla="*/ 85833 w 1888332"/>
                <a:gd name="csY4" fmla="*/ 1372261 h 1543794"/>
                <a:gd name="csX5" fmla="*/ 1802499 w 1888332"/>
                <a:gd name="csY5" fmla="*/ 1372261 h 1543794"/>
                <a:gd name="csX6" fmla="*/ 1863655 w 1888332"/>
                <a:gd name="csY6" fmla="*/ 1396919 h 1543794"/>
                <a:gd name="csX7" fmla="*/ 1888332 w 1888332"/>
                <a:gd name="csY7" fmla="*/ 1458028 h 1543794"/>
                <a:gd name="csX8" fmla="*/ 1863655 w 1888332"/>
                <a:gd name="csY8" fmla="*/ 1519136 h 1543794"/>
                <a:gd name="csX9" fmla="*/ 1802499 w 1888332"/>
                <a:gd name="csY9" fmla="*/ 1543794 h 1543794"/>
                <a:gd name="csX10" fmla="*/ 85833 w 1888332"/>
                <a:gd name="csY10" fmla="*/ 1543794 h 1543794"/>
                <a:gd name="csX11" fmla="*/ 257500 w 1888332"/>
                <a:gd name="csY11" fmla="*/ 1286495 h 1543794"/>
                <a:gd name="csX12" fmla="*/ 136260 w 1888332"/>
                <a:gd name="csY12" fmla="*/ 1236107 h 1543794"/>
                <a:gd name="csX13" fmla="*/ 85833 w 1888332"/>
                <a:gd name="csY13" fmla="*/ 1114962 h 1543794"/>
                <a:gd name="csX14" fmla="*/ 85833 w 1888332"/>
                <a:gd name="csY14" fmla="*/ 171533 h 1543794"/>
                <a:gd name="csX15" fmla="*/ 136260 w 1888332"/>
                <a:gd name="csY15" fmla="*/ 50388 h 1543794"/>
                <a:gd name="csX16" fmla="*/ 257500 w 1888332"/>
                <a:gd name="csY16" fmla="*/ 0 h 1543794"/>
                <a:gd name="csX17" fmla="*/ 1630832 w 1888332"/>
                <a:gd name="csY17" fmla="*/ 0 h 1543794"/>
                <a:gd name="csX18" fmla="*/ 1752072 w 1888332"/>
                <a:gd name="csY18" fmla="*/ 50388 h 1543794"/>
                <a:gd name="csX19" fmla="*/ 1802499 w 1888332"/>
                <a:gd name="csY19" fmla="*/ 171533 h 1543794"/>
                <a:gd name="csX20" fmla="*/ 1802499 w 1888332"/>
                <a:gd name="csY20" fmla="*/ 1114962 h 1543794"/>
                <a:gd name="csX21" fmla="*/ 1752072 w 1888332"/>
                <a:gd name="csY21" fmla="*/ 1236107 h 1543794"/>
                <a:gd name="csX22" fmla="*/ 1630832 w 1888332"/>
                <a:gd name="csY22" fmla="*/ 1286495 h 1543794"/>
                <a:gd name="csX23" fmla="*/ 257500 w 1888332"/>
                <a:gd name="csY23" fmla="*/ 1286495 h 15437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888332" h="1543794">
                  <a:moveTo>
                    <a:pt x="85833" y="1543794"/>
                  </a:moveTo>
                  <a:cubicBezTo>
                    <a:pt x="61514" y="1543794"/>
                    <a:pt x="41129" y="1535576"/>
                    <a:pt x="24677" y="1519136"/>
                  </a:cubicBezTo>
                  <a:cubicBezTo>
                    <a:pt x="8226" y="1502697"/>
                    <a:pt x="0" y="1482327"/>
                    <a:pt x="0" y="1458028"/>
                  </a:cubicBezTo>
                  <a:cubicBezTo>
                    <a:pt x="0" y="1433728"/>
                    <a:pt x="8226" y="1413358"/>
                    <a:pt x="24677" y="1396919"/>
                  </a:cubicBezTo>
                  <a:cubicBezTo>
                    <a:pt x="41129" y="1380480"/>
                    <a:pt x="61514" y="1372261"/>
                    <a:pt x="85833" y="1372261"/>
                  </a:cubicBezTo>
                  <a:lnTo>
                    <a:pt x="1802499" y="1372261"/>
                  </a:lnTo>
                  <a:cubicBezTo>
                    <a:pt x="1826818" y="1372261"/>
                    <a:pt x="1847203" y="1380480"/>
                    <a:pt x="1863655" y="1396919"/>
                  </a:cubicBezTo>
                  <a:cubicBezTo>
                    <a:pt x="1880107" y="1413358"/>
                    <a:pt x="1888332" y="1433728"/>
                    <a:pt x="1888332" y="1458028"/>
                  </a:cubicBezTo>
                  <a:cubicBezTo>
                    <a:pt x="1888332" y="1482327"/>
                    <a:pt x="1880107" y="1502697"/>
                    <a:pt x="1863655" y="1519136"/>
                  </a:cubicBezTo>
                  <a:cubicBezTo>
                    <a:pt x="1847203" y="1535576"/>
                    <a:pt x="1826818" y="1543794"/>
                    <a:pt x="1802499" y="1543794"/>
                  </a:cubicBezTo>
                  <a:lnTo>
                    <a:pt x="85833" y="1543794"/>
                  </a:lnTo>
                  <a:close/>
                  <a:moveTo>
                    <a:pt x="257500" y="1286495"/>
                  </a:moveTo>
                  <a:cubicBezTo>
                    <a:pt x="210292" y="1286495"/>
                    <a:pt x="169879" y="1269700"/>
                    <a:pt x="136260" y="1236107"/>
                  </a:cubicBezTo>
                  <a:cubicBezTo>
                    <a:pt x="102642" y="1202515"/>
                    <a:pt x="85833" y="1162134"/>
                    <a:pt x="85833" y="1114962"/>
                  </a:cubicBezTo>
                  <a:lnTo>
                    <a:pt x="85833" y="171533"/>
                  </a:lnTo>
                  <a:cubicBezTo>
                    <a:pt x="85833" y="124361"/>
                    <a:pt x="102642" y="83980"/>
                    <a:pt x="136260" y="50388"/>
                  </a:cubicBezTo>
                  <a:cubicBezTo>
                    <a:pt x="169879" y="16795"/>
                    <a:pt x="210292" y="0"/>
                    <a:pt x="257500" y="0"/>
                  </a:cubicBezTo>
                  <a:lnTo>
                    <a:pt x="1630832" y="0"/>
                  </a:lnTo>
                  <a:cubicBezTo>
                    <a:pt x="1678041" y="0"/>
                    <a:pt x="1718453" y="16795"/>
                    <a:pt x="1752072" y="50388"/>
                  </a:cubicBezTo>
                  <a:cubicBezTo>
                    <a:pt x="1785691" y="83980"/>
                    <a:pt x="1802499" y="124361"/>
                    <a:pt x="1802499" y="171533"/>
                  </a:cubicBezTo>
                  <a:lnTo>
                    <a:pt x="1802499" y="1114962"/>
                  </a:lnTo>
                  <a:cubicBezTo>
                    <a:pt x="1802499" y="1162134"/>
                    <a:pt x="1785691" y="1202515"/>
                    <a:pt x="1752072" y="1236107"/>
                  </a:cubicBezTo>
                  <a:cubicBezTo>
                    <a:pt x="1718453" y="1269700"/>
                    <a:pt x="1678041" y="1286495"/>
                    <a:pt x="1630832" y="1286495"/>
                  </a:cubicBezTo>
                  <a:lnTo>
                    <a:pt x="257500" y="1286495"/>
                  </a:lnTo>
                  <a:close/>
                </a:path>
              </a:pathLst>
            </a:custGeom>
            <a:solidFill>
              <a:schemeClr val="accent2"/>
            </a:solidFill>
            <a:ln w="2143" cap="flat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Graphic 13">
              <a:extLst>
                <a:ext uri="{FF2B5EF4-FFF2-40B4-BE49-F238E27FC236}">
                  <a16:creationId xmlns:a16="http://schemas.microsoft.com/office/drawing/2014/main" id="{44091E95-7A92-99D9-0D16-DA7233569B6C}"/>
                </a:ext>
              </a:extLst>
            </p:cNvPr>
            <p:cNvSpPr/>
            <p:nvPr/>
          </p:nvSpPr>
          <p:spPr>
            <a:xfrm>
              <a:off x="7878550" y="2672194"/>
              <a:ext cx="872060" cy="1501983"/>
            </a:xfrm>
            <a:custGeom>
              <a:avLst/>
              <a:gdLst>
                <a:gd name="csX0" fmla="*/ 339245 w 1026045"/>
                <a:gd name="csY0" fmla="*/ 1763590 h 1767199"/>
                <a:gd name="csX1" fmla="*/ 303155 w 1026045"/>
                <a:gd name="csY1" fmla="*/ 1738328 h 1767199"/>
                <a:gd name="csX2" fmla="*/ 288719 w 1026045"/>
                <a:gd name="csY2" fmla="*/ 1693817 h 1767199"/>
                <a:gd name="csX3" fmla="*/ 288719 w 1026045"/>
                <a:gd name="csY3" fmla="*/ 1154875 h 1767199"/>
                <a:gd name="csX4" fmla="*/ 192479 w 1026045"/>
                <a:gd name="csY4" fmla="*/ 1154875 h 1767199"/>
                <a:gd name="csX5" fmla="*/ 56541 w 1026045"/>
                <a:gd name="csY5" fmla="*/ 1098334 h 1767199"/>
                <a:gd name="csX6" fmla="*/ 0 w 1026045"/>
                <a:gd name="csY6" fmla="*/ 962396 h 1767199"/>
                <a:gd name="csX7" fmla="*/ 0 w 1026045"/>
                <a:gd name="csY7" fmla="*/ 192479 h 1767199"/>
                <a:gd name="csX8" fmla="*/ 56541 w 1026045"/>
                <a:gd name="csY8" fmla="*/ 56541 h 1767199"/>
                <a:gd name="csX9" fmla="*/ 192479 w 1026045"/>
                <a:gd name="csY9" fmla="*/ 0 h 1767199"/>
                <a:gd name="csX10" fmla="*/ 755481 w 1026045"/>
                <a:gd name="csY10" fmla="*/ 0 h 1767199"/>
                <a:gd name="csX11" fmla="*/ 879389 w 1026045"/>
                <a:gd name="csY11" fmla="*/ 60150 h 1767199"/>
                <a:gd name="csX12" fmla="*/ 907058 w 1026045"/>
                <a:gd name="csY12" fmla="*/ 192479 h 1767199"/>
                <a:gd name="csX13" fmla="*/ 769917 w 1026045"/>
                <a:gd name="csY13" fmla="*/ 673677 h 1767199"/>
                <a:gd name="csX14" fmla="*/ 878186 w 1026045"/>
                <a:gd name="csY14" fmla="*/ 673677 h 1767199"/>
                <a:gd name="csX15" fmla="*/ 1006907 w 1026045"/>
                <a:gd name="csY15" fmla="*/ 750669 h 1767199"/>
                <a:gd name="csX16" fmla="*/ 998486 w 1026045"/>
                <a:gd name="csY16" fmla="*/ 899840 h 1767199"/>
                <a:gd name="csX17" fmla="*/ 421048 w 1026045"/>
                <a:gd name="csY17" fmla="*/ 1734719 h 1767199"/>
                <a:gd name="csX18" fmla="*/ 383755 w 1026045"/>
                <a:gd name="csY18" fmla="*/ 1763590 h 1767199"/>
                <a:gd name="csX19" fmla="*/ 339245 w 1026045"/>
                <a:gd name="csY19" fmla="*/ 1763590 h 176719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26045" h="1767199">
                  <a:moveTo>
                    <a:pt x="339245" y="1763590"/>
                  </a:moveTo>
                  <a:cubicBezTo>
                    <a:pt x="324809" y="1758778"/>
                    <a:pt x="312779" y="1750357"/>
                    <a:pt x="303155" y="1738328"/>
                  </a:cubicBezTo>
                  <a:cubicBezTo>
                    <a:pt x="293531" y="1726298"/>
                    <a:pt x="288719" y="1711460"/>
                    <a:pt x="288719" y="1693817"/>
                  </a:cubicBezTo>
                  <a:lnTo>
                    <a:pt x="288719" y="1154875"/>
                  </a:lnTo>
                  <a:lnTo>
                    <a:pt x="192479" y="1154875"/>
                  </a:lnTo>
                  <a:cubicBezTo>
                    <a:pt x="139547" y="1154875"/>
                    <a:pt x="94235" y="1136029"/>
                    <a:pt x="56541" y="1098334"/>
                  </a:cubicBezTo>
                  <a:cubicBezTo>
                    <a:pt x="18846" y="1060640"/>
                    <a:pt x="0" y="1015328"/>
                    <a:pt x="0" y="962396"/>
                  </a:cubicBezTo>
                  <a:lnTo>
                    <a:pt x="0" y="192479"/>
                  </a:lnTo>
                  <a:cubicBezTo>
                    <a:pt x="0" y="139547"/>
                    <a:pt x="18846" y="94235"/>
                    <a:pt x="56541" y="56541"/>
                  </a:cubicBezTo>
                  <a:cubicBezTo>
                    <a:pt x="94235" y="18846"/>
                    <a:pt x="139547" y="0"/>
                    <a:pt x="192479" y="0"/>
                  </a:cubicBezTo>
                  <a:lnTo>
                    <a:pt x="755481" y="0"/>
                  </a:lnTo>
                  <a:cubicBezTo>
                    <a:pt x="806808" y="0"/>
                    <a:pt x="848111" y="20049"/>
                    <a:pt x="879389" y="60150"/>
                  </a:cubicBezTo>
                  <a:cubicBezTo>
                    <a:pt x="910667" y="100250"/>
                    <a:pt x="919889" y="144359"/>
                    <a:pt x="907058" y="192479"/>
                  </a:cubicBezTo>
                  <a:lnTo>
                    <a:pt x="769917" y="673677"/>
                  </a:lnTo>
                  <a:lnTo>
                    <a:pt x="878186" y="673677"/>
                  </a:lnTo>
                  <a:cubicBezTo>
                    <a:pt x="935930" y="673677"/>
                    <a:pt x="978836" y="699342"/>
                    <a:pt x="1006907" y="750669"/>
                  </a:cubicBezTo>
                  <a:cubicBezTo>
                    <a:pt x="1034977" y="801996"/>
                    <a:pt x="1032170" y="851720"/>
                    <a:pt x="998486" y="899840"/>
                  </a:cubicBezTo>
                  <a:lnTo>
                    <a:pt x="421048" y="1734719"/>
                  </a:lnTo>
                  <a:cubicBezTo>
                    <a:pt x="411424" y="1749154"/>
                    <a:pt x="398993" y="1758778"/>
                    <a:pt x="383755" y="1763590"/>
                  </a:cubicBezTo>
                  <a:cubicBezTo>
                    <a:pt x="368518" y="1768402"/>
                    <a:pt x="353680" y="1768402"/>
                    <a:pt x="339245" y="1763590"/>
                  </a:cubicBezTo>
                  <a:close/>
                </a:path>
              </a:pathLst>
            </a:custGeom>
            <a:solidFill>
              <a:schemeClr val="accent2"/>
            </a:solidFill>
            <a:ln w="113030" cap="flat">
              <a:solidFill>
                <a:srgbClr val="EFF0F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5565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7AEF7-0A0B-DAD3-156E-A447E824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E54C0-055D-C7BB-5839-0D1D62D5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F295F8-60AF-322C-EDB9-F05C6CBC0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495CC-82C0-9F81-098B-198E475EE060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132CF5C6-8A38-DA32-E2BC-2F00BFB57919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C06B1-C3DD-3EED-3EF7-C94F3D8B64A5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A32CA-CD4F-353E-E124-6DE312213961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59A854-FAB2-27A0-27B9-D5797959B0FE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C1BB2F9-C371-137B-B07C-7C0D6204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1388" y="2283499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B874DD-9EF4-F6AA-DD59-FA74BB288400}"/>
              </a:ext>
            </a:extLst>
          </p:cNvPr>
          <p:cNvSpPr txBox="1"/>
          <p:nvPr/>
        </p:nvSpPr>
        <p:spPr>
          <a:xfrm>
            <a:off x="7557794" y="1700491"/>
            <a:ext cx="23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HTML file is stored on the server</a:t>
            </a:r>
          </a:p>
        </p:txBody>
      </p:sp>
    </p:spTree>
    <p:extLst>
      <p:ext uri="{BB962C8B-B14F-4D97-AF65-F5344CB8AC3E}">
        <p14:creationId xmlns:p14="http://schemas.microsoft.com/office/powerpoint/2010/main" val="673617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69814-D9CB-9D6D-070F-C20248280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C265-FCD6-BBC0-48DF-20751C8C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9B4410-9BF0-B9A4-80A6-F664107B6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DFDDD-53A5-8113-D3D9-6AED81A4C4FF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98858DC0-8361-ED32-FAA8-345DA3E5ADB5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C7750-1BEF-7C0A-FFAB-938AD6EAAC6D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257F6F-76E2-16BF-B499-A6543734B10A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59F191-2515-60EC-B424-B790E8DFD9F4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1D694EB-0EE8-30C6-D142-8A8398C4E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1388" y="2283499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8EE6F1-DB4F-9952-CF39-28352784E314}"/>
              </a:ext>
            </a:extLst>
          </p:cNvPr>
          <p:cNvSpPr txBox="1"/>
          <p:nvPr/>
        </p:nvSpPr>
        <p:spPr>
          <a:xfrm>
            <a:off x="7313499" y="1700491"/>
            <a:ext cx="287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HTML is very empty and mainly contains JS</a:t>
            </a:r>
          </a:p>
        </p:txBody>
      </p:sp>
    </p:spTree>
    <p:extLst>
      <p:ext uri="{BB962C8B-B14F-4D97-AF65-F5344CB8AC3E}">
        <p14:creationId xmlns:p14="http://schemas.microsoft.com/office/powerpoint/2010/main" val="897626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E55010-BA41-47E8-FD08-0276A0015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Several breaks every hour or so</a:t>
            </a:r>
          </a:p>
          <a:p>
            <a:pPr>
              <a:lnSpc>
                <a:spcPct val="150000"/>
              </a:lnSpc>
            </a:pPr>
            <a:r>
              <a:rPr lang="en-GB" dirty="0"/>
              <a:t>Breaks will double as Q&amp;A session</a:t>
            </a:r>
          </a:p>
          <a:p>
            <a:pPr>
              <a:lnSpc>
                <a:spcPct val="150000"/>
              </a:lnSpc>
            </a:pPr>
            <a:r>
              <a:rPr lang="en-GB" dirty="0"/>
              <a:t>Q&amp;A session will be present at the end of each day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2FC75-03D7-2297-7A0B-31CD453D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Breaks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238055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897B-BFD5-64EB-76B5-F4D9DE3CA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8F3E-42C4-9FDD-0077-728B1CBA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7B3E3-7C84-1291-1594-4A63F080B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75090-84D5-6353-9258-CE43F10396F2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6E47BE0D-2C84-8892-C23A-752C6CA3BE05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F6C77-989C-3289-D88C-20B1AAE154AA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B0D92A-4B66-6643-8AF6-9A2BFD9B0B19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9352CE-D594-B657-3B40-A9B8BB8F635C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CD10722-47ED-20DB-0F68-59F4EE643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2" y="3330072"/>
            <a:ext cx="756000" cy="75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354E3E-19F7-0BDA-02AC-22A9EF24E589}"/>
              </a:ext>
            </a:extLst>
          </p:cNvPr>
          <p:cNvSpPr txBox="1"/>
          <p:nvPr/>
        </p:nvSpPr>
        <p:spPr>
          <a:xfrm>
            <a:off x="4781797" y="2656782"/>
            <a:ext cx="262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server sends the HTML file to the client</a:t>
            </a:r>
          </a:p>
        </p:txBody>
      </p:sp>
    </p:spTree>
    <p:extLst>
      <p:ext uri="{BB962C8B-B14F-4D97-AF65-F5344CB8AC3E}">
        <p14:creationId xmlns:p14="http://schemas.microsoft.com/office/powerpoint/2010/main" val="135500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0D7C-17A5-1FF9-89CB-3BE4B46C7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4948-708E-88CB-7107-AA10CA31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Client-Side Rendering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4F38F9-1A64-F1B0-C8E9-39305062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4862" y="2457000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B4A77-58EC-4151-971B-F757D387EC07}"/>
              </a:ext>
            </a:extLst>
          </p:cNvPr>
          <p:cNvSpPr txBox="1"/>
          <p:nvPr/>
        </p:nvSpPr>
        <p:spPr>
          <a:xfrm>
            <a:off x="2468738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FCF87094-079C-04B3-10BC-52AFB99D046C}"/>
              </a:ext>
            </a:extLst>
          </p:cNvPr>
          <p:cNvSpPr>
            <a:spLocks noChangeAspect="1"/>
          </p:cNvSpPr>
          <p:nvPr/>
        </p:nvSpPr>
        <p:spPr>
          <a:xfrm>
            <a:off x="7941264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ED7D4-6F53-D134-7B26-3CC5822F5B1E}"/>
              </a:ext>
            </a:extLst>
          </p:cNvPr>
          <p:cNvSpPr txBox="1"/>
          <p:nvPr/>
        </p:nvSpPr>
        <p:spPr>
          <a:xfrm>
            <a:off x="7873140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BB391D-6016-8103-719B-7F479895E5F5}"/>
              </a:ext>
            </a:extLst>
          </p:cNvPr>
          <p:cNvCxnSpPr>
            <a:cxnSpLocks/>
          </p:cNvCxnSpPr>
          <p:nvPr/>
        </p:nvCxnSpPr>
        <p:spPr>
          <a:xfrm>
            <a:off x="4318862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FADCEC-E2E9-1693-63FA-201CD92A3570}"/>
              </a:ext>
            </a:extLst>
          </p:cNvPr>
          <p:cNvSpPr txBox="1"/>
          <p:nvPr/>
        </p:nvSpPr>
        <p:spPr>
          <a:xfrm>
            <a:off x="5100997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682AEE-2757-6C99-2F64-38319218E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862" y="3330072"/>
            <a:ext cx="756000" cy="75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60E53-1FB6-0366-B1BE-A98E76CBDDA7}"/>
              </a:ext>
            </a:extLst>
          </p:cNvPr>
          <p:cNvSpPr txBox="1"/>
          <p:nvPr/>
        </p:nvSpPr>
        <p:spPr>
          <a:xfrm>
            <a:off x="2032659" y="1969462"/>
            <a:ext cx="262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JS inserts all the HTML code</a:t>
            </a:r>
          </a:p>
        </p:txBody>
      </p:sp>
    </p:spTree>
    <p:extLst>
      <p:ext uri="{BB962C8B-B14F-4D97-AF65-F5344CB8AC3E}">
        <p14:creationId xmlns:p14="http://schemas.microsoft.com/office/powerpoint/2010/main" val="340844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CCE5CF-E501-2E22-72C7-B680F0C1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The Browser does not directly process the HTML</a:t>
            </a:r>
          </a:p>
          <a:p>
            <a:pPr>
              <a:lnSpc>
                <a:spcPct val="150000"/>
              </a:lnSpc>
            </a:pPr>
            <a:r>
              <a:rPr lang="en-GB"/>
              <a:t>Instead, the browser converts the HTML into a Document Object Model</a:t>
            </a:r>
          </a:p>
          <a:p>
            <a:pPr>
              <a:lnSpc>
                <a:spcPct val="150000"/>
              </a:lnSpc>
            </a:pPr>
            <a:r>
              <a:rPr lang="en-GB"/>
              <a:t>From the DOM, it then renders the content</a:t>
            </a:r>
          </a:p>
          <a:p>
            <a:pPr>
              <a:lnSpc>
                <a:spcPct val="150000"/>
              </a:lnSpc>
            </a:pPr>
            <a:r>
              <a:rPr lang="en-GB"/>
              <a:t>Using the DOM, developers can use JavaScript to manipulate the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5463E-3156-E784-A7D3-B8C3F778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2145780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3EE01-1783-980B-1BD2-5BCA7561D9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DOM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05292-B4D1-4DF4-EF1B-F9812942C3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331962"/>
            <a:ext cx="6224763" cy="500451"/>
          </a:xfrm>
        </p:spPr>
        <p:txBody>
          <a:bodyPr/>
          <a:lstStyle/>
          <a:p>
            <a:r>
              <a:rPr lang="en-GB"/>
              <a:t>Select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070C-7A23-EBC7-CCE5-A8EE3611A0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3054890"/>
            <a:ext cx="6224763" cy="500451"/>
          </a:xfrm>
        </p:spPr>
        <p:txBody>
          <a:bodyPr/>
          <a:lstStyle/>
          <a:p>
            <a:r>
              <a:rPr lang="en-GB"/>
              <a:t>Modify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780C8B-80E5-447B-E4BC-39099592D2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777818"/>
            <a:ext cx="6280044" cy="500451"/>
          </a:xfrm>
        </p:spPr>
        <p:txBody>
          <a:bodyPr/>
          <a:lstStyle/>
          <a:p>
            <a:r>
              <a:rPr lang="en-GB"/>
              <a:t>Creating &amp; Removing Elements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B7FF27-C336-88D3-046D-4B2DAE76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952FCC-9657-8570-859F-2AACE0EF27B3}"/>
              </a:ext>
            </a:extLst>
          </p:cNvPr>
          <p:cNvSpPr txBox="1">
            <a:spLocks/>
          </p:cNvSpPr>
          <p:nvPr/>
        </p:nvSpPr>
        <p:spPr>
          <a:xfrm>
            <a:off x="5421805" y="4500746"/>
            <a:ext cx="6280044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Event Handling</a:t>
            </a:r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DD33D6BB-825B-7FCB-5371-6544A06F5DC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3283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D8D91B-FA6A-996B-C8D3-229C93EF2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getElementById</a:t>
            </a:r>
            <a:r>
              <a:rPr lang="en-GB"/>
              <a:t> is most used. Assign an element an ID to get the element</a:t>
            </a:r>
          </a:p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getElementsByClassName</a:t>
            </a:r>
            <a:r>
              <a:rPr lang="en-GB"/>
              <a:t> gets ALL elements with class name specified</a:t>
            </a:r>
          </a:p>
          <a:p>
            <a:pPr>
              <a:lnSpc>
                <a:spcPct val="150000"/>
              </a:lnSpc>
            </a:pPr>
            <a:r>
              <a:rPr lang="en-GB" err="1">
                <a:latin typeface="IBM Plex Mono" panose="020B0509050203000203" pitchFamily="49" charset="77"/>
              </a:rPr>
              <a:t>querySelector</a:t>
            </a:r>
            <a:r>
              <a:rPr lang="en-GB"/>
              <a:t> gets the first element that matches the ID, class, and/or tags specified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1F01A-CC7C-6EAF-4AAA-A82BE832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Select Elements</a:t>
            </a:r>
          </a:p>
        </p:txBody>
      </p:sp>
    </p:spTree>
    <p:extLst>
      <p:ext uri="{BB962C8B-B14F-4D97-AF65-F5344CB8AC3E}">
        <p14:creationId xmlns:p14="http://schemas.microsoft.com/office/powerpoint/2010/main" val="360331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07E4C-A373-98D8-5415-5DE6241E90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Selecting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&gt;Harry Potter&lt;/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&gt;Hunger Games&lt;/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children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6A737D"/>
                </a:solidFill>
              </a:rPr>
              <a:t>// Harry Potter</a:t>
            </a: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getElementsByClassName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24292E"/>
                </a:solidFill>
              </a:rPr>
              <a:t>	</a:t>
            </a:r>
            <a:r>
              <a:rPr lang="en-SG">
                <a:solidFill>
                  <a:srgbClr val="6A737D"/>
                </a:solidFill>
              </a:rPr>
              <a:t>// Hunger Games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77F8D25-F6C0-B234-7889-690081D7E37D}"/>
              </a:ext>
            </a:extLst>
          </p:cNvPr>
          <p:cNvSpPr/>
          <p:nvPr/>
        </p:nvSpPr>
        <p:spPr>
          <a:xfrm>
            <a:off x="1587844" y="734556"/>
            <a:ext cx="939114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349619-6434-EAE2-9936-E8FEE66CB99E}"/>
              </a:ext>
            </a:extLst>
          </p:cNvPr>
          <p:cNvSpPr/>
          <p:nvPr/>
        </p:nvSpPr>
        <p:spPr>
          <a:xfrm>
            <a:off x="6096000" y="3143151"/>
            <a:ext cx="965886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47A4DF-0C1C-2E82-9FEF-4B6A3F38C2CD}"/>
              </a:ext>
            </a:extLst>
          </p:cNvPr>
          <p:cNvSpPr/>
          <p:nvPr/>
        </p:nvSpPr>
        <p:spPr>
          <a:xfrm>
            <a:off x="2273645" y="1148011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CB91DF-0495-AA34-7E7B-E7720E504C3B}"/>
              </a:ext>
            </a:extLst>
          </p:cNvPr>
          <p:cNvSpPr/>
          <p:nvPr/>
        </p:nvSpPr>
        <p:spPr>
          <a:xfrm>
            <a:off x="2273644" y="1528155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7AA797-B0F0-4365-5378-B7D35B70431A}"/>
              </a:ext>
            </a:extLst>
          </p:cNvPr>
          <p:cNvSpPr/>
          <p:nvPr/>
        </p:nvSpPr>
        <p:spPr>
          <a:xfrm>
            <a:off x="7179276" y="4348758"/>
            <a:ext cx="97366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2C71A-F292-3922-9B8D-730226FBE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E23C4-5110-A813-7C26-BF47531C61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Selecting Elements with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&gt;Harry Potter&lt;/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&gt;Hunger Games&lt;/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"#shelf"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children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6A737D"/>
                </a:solidFill>
              </a:rPr>
              <a:t>// Harry Potter</a:t>
            </a:r>
            <a:endParaRPr lang="en-SG">
              <a:solidFill>
                <a:srgbClr val="24292E"/>
              </a:solidFill>
            </a:endParaRP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		</a:t>
            </a:r>
            <a:r>
              <a:rPr lang="en-SG">
                <a:solidFill>
                  <a:srgbClr val="6A737D"/>
                </a:solidFill>
              </a:rPr>
              <a:t>// Harry Potter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0C24FC-F4C7-3117-BA28-84831C335689}"/>
              </a:ext>
            </a:extLst>
          </p:cNvPr>
          <p:cNvSpPr/>
          <p:nvPr/>
        </p:nvSpPr>
        <p:spPr>
          <a:xfrm>
            <a:off x="1587844" y="734556"/>
            <a:ext cx="939114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1CF9E9-C648-6C83-CDD3-8B163C8DBE4A}"/>
              </a:ext>
            </a:extLst>
          </p:cNvPr>
          <p:cNvSpPr/>
          <p:nvPr/>
        </p:nvSpPr>
        <p:spPr>
          <a:xfrm>
            <a:off x="5966253" y="3143151"/>
            <a:ext cx="1077097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0E559BC-FA40-96AB-5FC4-443AC60733B2}"/>
              </a:ext>
            </a:extLst>
          </p:cNvPr>
          <p:cNvSpPr/>
          <p:nvPr/>
        </p:nvSpPr>
        <p:spPr>
          <a:xfrm>
            <a:off x="2273645" y="1148011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8AE9A8-3286-DF92-D71B-21089DEB33B1}"/>
              </a:ext>
            </a:extLst>
          </p:cNvPr>
          <p:cNvSpPr/>
          <p:nvPr/>
        </p:nvSpPr>
        <p:spPr>
          <a:xfrm>
            <a:off x="2273644" y="1528155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92E361-78F8-DCC1-55FF-13C993874892}"/>
              </a:ext>
            </a:extLst>
          </p:cNvPr>
          <p:cNvSpPr/>
          <p:nvPr/>
        </p:nvSpPr>
        <p:spPr>
          <a:xfrm>
            <a:off x="5966253" y="4336400"/>
            <a:ext cx="1077096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087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5E88D-7931-A02D-41F3-B829F6C20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6F44B-D8A7-0068-7E77-77CDEA5DA4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Selecting </a:t>
            </a:r>
            <a:r>
              <a:rPr lang="en-SG">
                <a:solidFill>
                  <a:srgbClr val="6A737D"/>
                </a:solidFill>
              </a:rPr>
              <a:t>Elements with </a:t>
            </a:r>
            <a:r>
              <a:rPr lang="en-SG" err="1">
                <a:solidFill>
                  <a:srgbClr val="6A737D"/>
                </a:solidFill>
              </a:rPr>
              <a:t>querySelector</a:t>
            </a:r>
            <a:r>
              <a:rPr lang="en-SG">
                <a:solidFill>
                  <a:srgbClr val="6A737D"/>
                </a:solidFill>
              </a:rPr>
              <a:t> 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&gt;Harry Potter&lt;/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&gt;Hunger Games&lt;/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"#shelf"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children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6A737D"/>
                </a:solidFill>
              </a:rPr>
              <a:t>// Harry Potter</a:t>
            </a:r>
            <a:endParaRPr lang="en-SG">
              <a:solidFill>
                <a:srgbClr val="24292E"/>
              </a:solidFill>
            </a:endParaRP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".books"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25890-1663-91C9-3C5D-392E4ED06557}"/>
              </a:ext>
            </a:extLst>
          </p:cNvPr>
          <p:cNvSpPr/>
          <p:nvPr/>
        </p:nvSpPr>
        <p:spPr>
          <a:xfrm>
            <a:off x="1587844" y="734556"/>
            <a:ext cx="939114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14315F-B1F3-FF31-B9E0-758287153320}"/>
              </a:ext>
            </a:extLst>
          </p:cNvPr>
          <p:cNvSpPr/>
          <p:nvPr/>
        </p:nvSpPr>
        <p:spPr>
          <a:xfrm>
            <a:off x="5966253" y="3143151"/>
            <a:ext cx="1077097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AD1AC-F65A-4BFA-44DF-61BAC3B54626}"/>
              </a:ext>
            </a:extLst>
          </p:cNvPr>
          <p:cNvSpPr/>
          <p:nvPr/>
        </p:nvSpPr>
        <p:spPr>
          <a:xfrm>
            <a:off x="2273645" y="1148011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ED5872-C01F-8E4F-6824-47676B365596}"/>
              </a:ext>
            </a:extLst>
          </p:cNvPr>
          <p:cNvSpPr/>
          <p:nvPr/>
        </p:nvSpPr>
        <p:spPr>
          <a:xfrm>
            <a:off x="2273644" y="1528155"/>
            <a:ext cx="939114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15AB64-EEE7-C96B-DB97-E98FDD19123A}"/>
              </a:ext>
            </a:extLst>
          </p:cNvPr>
          <p:cNvSpPr/>
          <p:nvPr/>
        </p:nvSpPr>
        <p:spPr>
          <a:xfrm>
            <a:off x="5966253" y="4336400"/>
            <a:ext cx="1077096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3F53E-C6B4-15FD-4F86-E2BA8B267DE1}"/>
              </a:ext>
            </a:extLst>
          </p:cNvPr>
          <p:cNvGrpSpPr/>
          <p:nvPr/>
        </p:nvGrpSpPr>
        <p:grpSpPr>
          <a:xfrm>
            <a:off x="535780" y="4751516"/>
            <a:ext cx="11120439" cy="369332"/>
            <a:chOff x="541268" y="1527483"/>
            <a:chExt cx="11120439" cy="36933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1B3CAE1-2B4D-B3E1-1556-B41816314DD3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4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BA2B698-4D3D-3F14-F375-F6F6EB8C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0715" y="1541233"/>
              <a:ext cx="320400" cy="320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6A42D-AA72-67EF-4031-D132BCE4120F}"/>
                </a:ext>
              </a:extLst>
            </p:cNvPr>
            <p:cNvSpPr txBox="1"/>
            <p:nvPr/>
          </p:nvSpPr>
          <p:spPr>
            <a:xfrm>
              <a:off x="5481114" y="1527483"/>
              <a:ext cx="6180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</a:rPr>
                <a:t>querySelector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</a:rPr>
                <a:t> 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returns the first element 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7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ACD39-8D5F-A061-B280-05ADAFAF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8AEA50-6179-D17B-8AEA-5E338C8904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Selecting </a:t>
            </a:r>
            <a:r>
              <a:rPr lang="en-SG">
                <a:solidFill>
                  <a:srgbClr val="6A737D"/>
                </a:solidFill>
              </a:rPr>
              <a:t>Elements with </a:t>
            </a:r>
            <a:r>
              <a:rPr lang="en-SG" err="1">
                <a:solidFill>
                  <a:srgbClr val="6A737D"/>
                </a:solidFill>
              </a:rPr>
              <a:t>querySelector</a:t>
            </a:r>
            <a:r>
              <a:rPr lang="en-SG">
                <a:solidFill>
                  <a:srgbClr val="6A737D"/>
                </a:solidFill>
              </a:rPr>
              <a:t> 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"shelf"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&gt;Harry Potter&lt;/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"books"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&gt;Hunger Games&lt;/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>
                <a:solidFill>
                  <a:srgbClr val="032F62"/>
                </a:solidFill>
              </a:rPr>
              <a:t>"ul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shelf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children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6A737D"/>
                </a:solidFill>
              </a:rPr>
              <a:t>// Harry Potter</a:t>
            </a:r>
            <a:endParaRPr lang="en-SG">
              <a:solidFill>
                <a:srgbClr val="24292E"/>
              </a:solidFill>
            </a:endParaRPr>
          </a:p>
          <a:p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querySelector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>
                <a:solidFill>
                  <a:srgbClr val="032F62"/>
                </a:solidFill>
              </a:rPr>
              <a:t>"li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console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log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books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		</a:t>
            </a:r>
            <a:r>
              <a:rPr lang="en-SG">
                <a:solidFill>
                  <a:srgbClr val="6A737D"/>
                </a:solidFill>
              </a:rPr>
              <a:t>// Harry Potter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510835A-F706-8CA7-7779-B85C6EFEBEB4}"/>
              </a:ext>
            </a:extLst>
          </p:cNvPr>
          <p:cNvSpPr/>
          <p:nvPr/>
        </p:nvSpPr>
        <p:spPr>
          <a:xfrm>
            <a:off x="747585" y="734556"/>
            <a:ext cx="296561" cy="332759"/>
          </a:xfrm>
          <a:prstGeom prst="roundRect">
            <a:avLst>
              <a:gd name="adj" fmla="val 18750"/>
            </a:avLst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8ABF4E-ABFE-C521-4364-AA35CB698775}"/>
              </a:ext>
            </a:extLst>
          </p:cNvPr>
          <p:cNvSpPr/>
          <p:nvPr/>
        </p:nvSpPr>
        <p:spPr>
          <a:xfrm>
            <a:off x="6073346" y="3143151"/>
            <a:ext cx="302740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39BF66-A0E7-E159-0021-DD96D34517D1}"/>
              </a:ext>
            </a:extLst>
          </p:cNvPr>
          <p:cNvSpPr/>
          <p:nvPr/>
        </p:nvSpPr>
        <p:spPr>
          <a:xfrm>
            <a:off x="1025613" y="1148011"/>
            <a:ext cx="296561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B773DD-08BA-5D91-64F6-CBEFD0534498}"/>
              </a:ext>
            </a:extLst>
          </p:cNvPr>
          <p:cNvSpPr/>
          <p:nvPr/>
        </p:nvSpPr>
        <p:spPr>
          <a:xfrm>
            <a:off x="1025612" y="1528155"/>
            <a:ext cx="296561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3A316-7042-7446-F757-18C660442E25}"/>
              </a:ext>
            </a:extLst>
          </p:cNvPr>
          <p:cNvSpPr/>
          <p:nvPr/>
        </p:nvSpPr>
        <p:spPr>
          <a:xfrm>
            <a:off x="6073346" y="4336400"/>
            <a:ext cx="302740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388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5248BA-30B5-0102-9FFD-194ED6F1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When selecting an element, it returns an object or an array of objects</a:t>
            </a:r>
          </a:p>
          <a:p>
            <a:pPr>
              <a:lnSpc>
                <a:spcPct val="150000"/>
              </a:lnSpc>
            </a:pPr>
            <a:r>
              <a:rPr lang="en-GB"/>
              <a:t>Each object has built in properties and attributes which can be modified</a:t>
            </a:r>
          </a:p>
          <a:p>
            <a:pPr>
              <a:lnSpc>
                <a:spcPct val="150000"/>
              </a:lnSpc>
            </a:pPr>
            <a:r>
              <a:rPr lang="en-GB"/>
              <a:t>This enables dynamic behaviour in webpages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A10594-31BA-B943-BB3D-5A858B13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Modify Elements</a:t>
            </a:r>
          </a:p>
        </p:txBody>
      </p:sp>
    </p:spTree>
    <p:extLst>
      <p:ext uri="{BB962C8B-B14F-4D97-AF65-F5344CB8AC3E}">
        <p14:creationId xmlns:p14="http://schemas.microsoft.com/office/powerpoint/2010/main" val="218294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4DA8-2065-097C-B1DB-B27968DDA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5B492-AA58-AC0F-79A1-76399A1D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Storing of State of REST API with Databases</a:t>
            </a:r>
          </a:p>
          <a:p>
            <a:pPr>
              <a:lnSpc>
                <a:spcPct val="150000"/>
              </a:lnSpc>
            </a:pPr>
            <a:r>
              <a:rPr lang="en-GB" dirty="0"/>
              <a:t>Organising files of large projects</a:t>
            </a:r>
          </a:p>
          <a:p>
            <a:pPr>
              <a:lnSpc>
                <a:spcPct val="150000"/>
              </a:lnSpc>
            </a:pPr>
            <a:r>
              <a:rPr lang="en-GB" dirty="0"/>
              <a:t>Securing RESTful API Services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94B0E-EAEA-2121-8C6D-A91EF959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198101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1678F6-D143-DEBC-58D8-90FC8CE3BC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Modify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&gt;This is MY content!&lt;/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"a-edit"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href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"https://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yahoo.com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&gt;Link!&lt;/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para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para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"This is YOUR content?"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link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"a-edit"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link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.href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"https://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google.com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6D17-4EB4-4495-9669-F7A7BE26B804}"/>
              </a:ext>
            </a:extLst>
          </p:cNvPr>
          <p:cNvSpPr txBox="1"/>
          <p:nvPr/>
        </p:nvSpPr>
        <p:spPr>
          <a:xfrm>
            <a:off x="8472831" y="3090446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is MY content!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DA692-07BA-9546-6C1C-517B76398CA6}"/>
              </a:ext>
            </a:extLst>
          </p:cNvPr>
          <p:cNvSpPr txBox="1"/>
          <p:nvPr/>
        </p:nvSpPr>
        <p:spPr>
          <a:xfrm>
            <a:off x="8472831" y="3429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1CED89-E7FA-7ABB-9488-CDEC6DB36D64}"/>
              </a:ext>
            </a:extLst>
          </p:cNvPr>
          <p:cNvSpPr/>
          <p:nvPr/>
        </p:nvSpPr>
        <p:spPr>
          <a:xfrm>
            <a:off x="542657" y="1995027"/>
            <a:ext cx="7561988" cy="2564615"/>
          </a:xfrm>
          <a:prstGeom prst="roundRect">
            <a:avLst>
              <a:gd name="adj" fmla="val 0"/>
            </a:avLst>
          </a:prstGeom>
          <a:solidFill>
            <a:srgbClr val="EFF0F0">
              <a:alpha val="8902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04B8C8-E70A-B507-F4DB-1E378020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608" y="3653254"/>
            <a:ext cx="228600" cy="2286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1993E7-3597-48CE-330D-952F7C01E5C2}"/>
              </a:ext>
            </a:extLst>
          </p:cNvPr>
          <p:cNvSpPr/>
          <p:nvPr/>
        </p:nvSpPr>
        <p:spPr>
          <a:xfrm>
            <a:off x="9036908" y="3825428"/>
            <a:ext cx="1552855" cy="33275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1176"/>
            </a:schemeClr>
          </a:solidFill>
          <a:ln w="19050">
            <a:solidFill>
              <a:schemeClr val="bg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err="1">
                <a:solidFill>
                  <a:schemeClr val="tx1"/>
                </a:solidFill>
              </a:rPr>
              <a:t>yahoo.com</a:t>
            </a:r>
            <a:endParaRPr lang="en-GB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A4F5B-A095-2BDF-371A-85FD6CC09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6A5B7B-BFE4-A321-D7E4-0FE9E70890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Modify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&gt;This is MY content!&lt;/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"a-edit"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href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"https://yahoo.com"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&gt;Link!&lt;/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para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"p-edit"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para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innerText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"This is YOUR content?"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link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"a-edit"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link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.href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"https://google.com"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4F4F3-33EA-91F9-BA14-7CC2167C2072}"/>
              </a:ext>
            </a:extLst>
          </p:cNvPr>
          <p:cNvSpPr txBox="1"/>
          <p:nvPr/>
        </p:nvSpPr>
        <p:spPr>
          <a:xfrm>
            <a:off x="8472831" y="3090446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is YOUR content?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71F01-7EA9-F1A4-B588-64C459C57340}"/>
              </a:ext>
            </a:extLst>
          </p:cNvPr>
          <p:cNvSpPr txBox="1"/>
          <p:nvPr/>
        </p:nvSpPr>
        <p:spPr>
          <a:xfrm>
            <a:off x="8472831" y="3429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288AB5-E5E9-0EE7-2609-1F1ECF4F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608" y="3653254"/>
            <a:ext cx="228600" cy="2286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DB3177-958D-B183-83DA-268375742A2B}"/>
              </a:ext>
            </a:extLst>
          </p:cNvPr>
          <p:cNvSpPr/>
          <p:nvPr/>
        </p:nvSpPr>
        <p:spPr>
          <a:xfrm>
            <a:off x="9036908" y="3825428"/>
            <a:ext cx="1577546" cy="33275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1176"/>
            </a:schemeClr>
          </a:solidFill>
          <a:ln w="19050">
            <a:solidFill>
              <a:schemeClr val="bg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err="1">
                <a:solidFill>
                  <a:schemeClr val="tx1"/>
                </a:solidFill>
              </a:rPr>
              <a:t>google.com</a:t>
            </a:r>
            <a:endParaRPr lang="en-GB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1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E489-A29A-CAEE-E65C-0B03E8D4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F94F7-67C6-0A70-D567-1E49747B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/>
              <a:t>You can programmatically add elements to the DOM</a:t>
            </a:r>
          </a:p>
          <a:p>
            <a:r>
              <a:rPr lang="en-GB"/>
              <a:t>The process involves programmatically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Creating the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Adding content,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Inserting the element, using </a:t>
            </a:r>
            <a:r>
              <a:rPr lang="en-GB" err="1">
                <a:latin typeface="IBM Plex Mono" panose="020B0509050203000203" pitchFamily="49" charset="77"/>
              </a:rPr>
              <a:t>appendChild</a:t>
            </a:r>
            <a:r>
              <a:rPr lang="en-GB">
                <a:latin typeface="IBM Plex Mono" panose="020B0509050203000203" pitchFamily="49" charset="77"/>
              </a:rPr>
              <a:t>, append, prepend, </a:t>
            </a:r>
            <a:r>
              <a:rPr lang="en-GB" err="1">
                <a:latin typeface="IBM Plex Mono" panose="020B0509050203000203" pitchFamily="49" charset="77"/>
              </a:rPr>
              <a:t>insertBefore</a:t>
            </a:r>
            <a:r>
              <a:rPr lang="en-GB">
                <a:latin typeface="IBM Plex Mono" panose="020B0509050203000203" pitchFamily="49" charset="77"/>
              </a:rPr>
              <a:t> </a:t>
            </a:r>
            <a:r>
              <a:rPr lang="en-GB">
                <a:latin typeface="+mn-lt"/>
                <a:ea typeface="Inter" panose="02000503000000020004" pitchFamily="2" charset="0"/>
                <a:cs typeface="Inter" panose="02000503000000020004" pitchFamily="2" charset="0"/>
              </a:rPr>
              <a:t>or</a:t>
            </a:r>
            <a:r>
              <a:rPr lang="en-GB">
                <a:latin typeface="IBM Plex Mono" panose="020B0509050203000203" pitchFamily="49" charset="77"/>
              </a:rPr>
              <a:t> after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669B3-B4E2-D7F3-DC1F-F17B7B93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Creating Elements</a:t>
            </a:r>
          </a:p>
        </p:txBody>
      </p:sp>
    </p:spTree>
    <p:extLst>
      <p:ext uri="{BB962C8B-B14F-4D97-AF65-F5344CB8AC3E}">
        <p14:creationId xmlns:p14="http://schemas.microsoft.com/office/powerpoint/2010/main" val="1886003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C44EDE-62C7-FA66-54D6-52073AF2F3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Creating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"ins-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bfr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&gt;Look Up!&lt;/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createElement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"div"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createTextNode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appendChild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insBfr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"ins-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bfr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insertBefore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insBfr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BACF0-47B1-0F66-71C9-927F44A5013F}"/>
              </a:ext>
            </a:extLst>
          </p:cNvPr>
          <p:cNvSpPr txBox="1"/>
          <p:nvPr/>
        </p:nvSpPr>
        <p:spPr>
          <a:xfrm>
            <a:off x="8472831" y="3259723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Look Up!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109FEB-69BF-D239-AEC2-E6E3EC9E161A}"/>
              </a:ext>
            </a:extLst>
          </p:cNvPr>
          <p:cNvSpPr/>
          <p:nvPr/>
        </p:nvSpPr>
        <p:spPr>
          <a:xfrm>
            <a:off x="542657" y="2365730"/>
            <a:ext cx="7561988" cy="2972389"/>
          </a:xfrm>
          <a:prstGeom prst="roundRect">
            <a:avLst>
              <a:gd name="adj" fmla="val 0"/>
            </a:avLst>
          </a:prstGeom>
          <a:solidFill>
            <a:srgbClr val="EFF0F0">
              <a:alpha val="8902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08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5EA8D-97D9-2F27-3C85-FADDBF84B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853609-6C73-185A-F7BE-0B0E3E759E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Creating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"ins-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bfr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&gt;Look Up!&lt;/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createElement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"div"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createTextNode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appendChild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text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insBfr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"ins-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bfr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insertBefore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newDiv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insBfr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E6DDF-506C-F4B7-0482-8CEDE9BF6DB7}"/>
              </a:ext>
            </a:extLst>
          </p:cNvPr>
          <p:cNvSpPr txBox="1"/>
          <p:nvPr/>
        </p:nvSpPr>
        <p:spPr>
          <a:xfrm>
            <a:off x="8472831" y="3090446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Hello!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CD8BC-9549-5B96-4DEE-9261529D1624}"/>
              </a:ext>
            </a:extLst>
          </p:cNvPr>
          <p:cNvSpPr txBox="1"/>
          <p:nvPr/>
        </p:nvSpPr>
        <p:spPr>
          <a:xfrm>
            <a:off x="8472831" y="3429000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Look Up!</a:t>
            </a:r>
          </a:p>
        </p:txBody>
      </p:sp>
    </p:spTree>
    <p:extLst>
      <p:ext uri="{BB962C8B-B14F-4D97-AF65-F5344CB8AC3E}">
        <p14:creationId xmlns:p14="http://schemas.microsoft.com/office/powerpoint/2010/main" val="418919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BBF5A-7A9F-1126-600A-0D3130F1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7755D-4281-F796-7A03-560773EF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/>
              <a:t>You can programmatically remove elements from the DOM</a:t>
            </a:r>
          </a:p>
          <a:p>
            <a:r>
              <a:rPr lang="en-GB"/>
              <a:t>Select the element, preferably by </a:t>
            </a:r>
            <a:r>
              <a:rPr lang="en-GB" err="1">
                <a:latin typeface="IBM Plex Mono" panose="020B0509050203000203" pitchFamily="49" charset="77"/>
              </a:rPr>
              <a:t>getElementById</a:t>
            </a:r>
            <a:r>
              <a:rPr lang="en-GB"/>
              <a:t>, and invoking the </a:t>
            </a:r>
            <a:r>
              <a:rPr lang="en-GB">
                <a:latin typeface="IBM Plex Mono" panose="020B0509050203000203" pitchFamily="49" charset="77"/>
              </a:rPr>
              <a:t>.remove()</a:t>
            </a:r>
            <a:r>
              <a:rPr lang="en-GB"/>
              <a:t> method</a:t>
            </a:r>
            <a:endParaRPr lang="en-GB">
              <a:latin typeface="IBM Plex Mono" panose="020B0509050203000203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F5A48E-BE05-41B7-2E0C-B58A46E2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Removing Elements</a:t>
            </a:r>
          </a:p>
        </p:txBody>
      </p:sp>
    </p:spTree>
    <p:extLst>
      <p:ext uri="{BB962C8B-B14F-4D97-AF65-F5344CB8AC3E}">
        <p14:creationId xmlns:p14="http://schemas.microsoft.com/office/powerpoint/2010/main" val="828958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2AACFE-63B3-FB1C-AD14-C7A830A5F5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Removing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"secret"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&gt;Super Secret Text&lt;/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secret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"secret"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secret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remove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C2796-86D3-071E-A100-3406F74B7101}"/>
              </a:ext>
            </a:extLst>
          </p:cNvPr>
          <p:cNvSpPr txBox="1"/>
          <p:nvPr/>
        </p:nvSpPr>
        <p:spPr>
          <a:xfrm>
            <a:off x="8472831" y="3259723"/>
            <a:ext cx="36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Super Secret Text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010DB6-5B97-40AA-7659-441598DDECE5}"/>
              </a:ext>
            </a:extLst>
          </p:cNvPr>
          <p:cNvSpPr/>
          <p:nvPr/>
        </p:nvSpPr>
        <p:spPr>
          <a:xfrm>
            <a:off x="542657" y="2365730"/>
            <a:ext cx="7561988" cy="2972389"/>
          </a:xfrm>
          <a:prstGeom prst="roundRect">
            <a:avLst>
              <a:gd name="adj" fmla="val 0"/>
            </a:avLst>
          </a:prstGeom>
          <a:solidFill>
            <a:srgbClr val="EFF0F0">
              <a:alpha val="8902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018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D7C4-1012-78B1-2989-D7065822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1B931-60B1-0354-DDAA-C0CEA2637C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Removing Elements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"secret"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&gt;Super Secret Text&lt;/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secret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"secret"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secret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remove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7904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3117E-8EBF-B668-64C0-AF4A4694A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GB"/>
              <a:t>You can program elements to “listen” to events and execute functions</a:t>
            </a:r>
          </a:p>
          <a:p>
            <a:r>
              <a:rPr lang="en-GB"/>
              <a:t>Select the element, preferably by </a:t>
            </a:r>
            <a:r>
              <a:rPr lang="en-GB" err="1">
                <a:latin typeface="IBM Plex Mono" panose="020B0509050203000203" pitchFamily="49" charset="77"/>
              </a:rPr>
              <a:t>getElementById</a:t>
            </a:r>
            <a:r>
              <a:rPr lang="en-GB"/>
              <a:t>, and invoke the </a:t>
            </a:r>
            <a:r>
              <a:rPr lang="en-GB">
                <a:latin typeface="IBM Plex Mono" panose="020B0509050203000203" pitchFamily="49" charset="77"/>
              </a:rPr>
              <a:t>.</a:t>
            </a:r>
            <a:r>
              <a:rPr lang="en-GB" err="1">
                <a:latin typeface="IBM Plex Mono" panose="020B0509050203000203" pitchFamily="49" charset="77"/>
              </a:rPr>
              <a:t>addEventListener</a:t>
            </a:r>
            <a:r>
              <a:rPr lang="en-GB">
                <a:latin typeface="IBM Plex Mono" panose="020B0509050203000203" pitchFamily="49" charset="77"/>
              </a:rPr>
              <a:t>(</a:t>
            </a:r>
            <a:r>
              <a:rPr lang="en-GB" err="1">
                <a:latin typeface="IBM Plex Mono" panose="020B0509050203000203" pitchFamily="49" charset="77"/>
              </a:rPr>
              <a:t>eventName</a:t>
            </a:r>
            <a:r>
              <a:rPr lang="en-GB">
                <a:latin typeface="IBM Plex Mono" panose="020B0509050203000203" pitchFamily="49" charset="77"/>
              </a:rPr>
              <a:t>, </a:t>
            </a:r>
            <a:r>
              <a:rPr lang="en-GB" err="1">
                <a:latin typeface="IBM Plex Mono" panose="020B0509050203000203" pitchFamily="49" charset="77"/>
              </a:rPr>
              <a:t>yourFunction</a:t>
            </a:r>
            <a:r>
              <a:rPr lang="en-GB">
                <a:latin typeface="IBM Plex Mono" panose="020B0509050203000203" pitchFamily="49" charset="77"/>
              </a:rPr>
              <a:t>)</a:t>
            </a:r>
            <a:r>
              <a:rPr lang="en-GB"/>
              <a:t> method.</a:t>
            </a:r>
            <a:endParaRPr lang="en-GB">
              <a:latin typeface="IBM Plex Mono" panose="020B0509050203000203" pitchFamily="49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2A838-C3C5-C0E9-8164-A6078261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Event Handler</a:t>
            </a:r>
          </a:p>
        </p:txBody>
      </p:sp>
    </p:spTree>
    <p:extLst>
      <p:ext uri="{BB962C8B-B14F-4D97-AF65-F5344CB8AC3E}">
        <p14:creationId xmlns:p14="http://schemas.microsoft.com/office/powerpoint/2010/main" val="3869541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71C842-62CA-A9E6-AA6D-5DB3948597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Event Handlers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&gt;Do Magic!&lt;/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addEventListener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"click"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remove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4D6675-1D2B-BBC3-7CF9-0876AAD70517}"/>
              </a:ext>
            </a:extLst>
          </p:cNvPr>
          <p:cNvSpPr/>
          <p:nvPr/>
        </p:nvSpPr>
        <p:spPr>
          <a:xfrm>
            <a:off x="8472831" y="3330575"/>
            <a:ext cx="776201" cy="196850"/>
          </a:xfrm>
          <a:prstGeom prst="roundRect">
            <a:avLst>
              <a:gd name="adj" fmla="val 33871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Do Magic!</a:t>
            </a:r>
          </a:p>
        </p:txBody>
      </p:sp>
    </p:spTree>
    <p:extLst>
      <p:ext uri="{BB962C8B-B14F-4D97-AF65-F5344CB8AC3E}">
        <p14:creationId xmlns:p14="http://schemas.microsoft.com/office/powerpoint/2010/main" val="270287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10AD-41C6-5F25-24E9-8D233024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7517-DF12-F652-9CD9-01F7F95F0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Static Web Pages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4E9FB-59A1-6167-225A-5B1C6B6B6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With Hypertext Markup Language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AC513D-8A93-F7A6-1387-53F9054D7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3711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3D7EE-31E9-6D78-0AF4-CDCEC8C4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AAFCA-4593-4687-848E-B8EB44F91F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Event Handlers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&gt;Do Magic!&lt;/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addEventListener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"click"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remove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26D5E3-D97E-B882-0DF3-50F468906021}"/>
              </a:ext>
            </a:extLst>
          </p:cNvPr>
          <p:cNvSpPr/>
          <p:nvPr/>
        </p:nvSpPr>
        <p:spPr>
          <a:xfrm>
            <a:off x="8472831" y="3330575"/>
            <a:ext cx="776201" cy="196850"/>
          </a:xfrm>
          <a:prstGeom prst="roundRect">
            <a:avLst>
              <a:gd name="adj" fmla="val 3387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Do Magic!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913094-EB27-3BD8-3DFD-ECF5923E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4732" y="3429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222"/>
      </p:ext>
    </p:extLst>
  </p:cSld>
  <p:clrMapOvr>
    <a:masterClrMapping/>
  </p:clrMapOvr>
  <p:transition advClick="0" advTm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8135-879F-FA70-FC4C-43BA3059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32F56A-2D93-539F-F9AE-46675DEB55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Event Handlers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&gt;Do Magic!&lt;/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button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document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getElementById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"magic-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btn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addEventListener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"click"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 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magicBtn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remove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033F33-A462-368C-E3C6-94B05164A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4732" y="3429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0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89BF-2C8C-A338-38E6-F78545A16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5CB961-5549-6695-380B-BA4A41D2E902}"/>
              </a:ext>
            </a:extLst>
          </p:cNvPr>
          <p:cNvSpPr txBox="1">
            <a:spLocks/>
          </p:cNvSpPr>
          <p:nvPr/>
        </p:nvSpPr>
        <p:spPr>
          <a:xfrm>
            <a:off x="-5045842" y="3052793"/>
            <a:ext cx="806573" cy="3803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>
                <a:solidFill>
                  <a:srgbClr val="EFF0F0"/>
                </a:solidFill>
              </a:rPr>
              <a:t>URL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721CC-DA6D-06D4-4F55-81A299DD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Accessing the Web (Simplified)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6475BF-37C7-897C-3E5F-0101E7C5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3895670" y="2920128"/>
            <a:ext cx="1224000" cy="12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BD7FB-0B13-6B4C-2AB3-0D6E2215ECCB}"/>
              </a:ext>
            </a:extLst>
          </p:cNvPr>
          <p:cNvSpPr txBox="1"/>
          <p:nvPr/>
        </p:nvSpPr>
        <p:spPr>
          <a:xfrm>
            <a:off x="-4161794" y="4144128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3BB59F-902C-4C15-7A03-CB16AE6D6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61652" y="2920127"/>
            <a:ext cx="1224000" cy="12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1FABE-2993-1EDC-2AA5-E93056FCE1EF}"/>
              </a:ext>
            </a:extLst>
          </p:cNvPr>
          <p:cNvSpPr txBox="1"/>
          <p:nvPr/>
        </p:nvSpPr>
        <p:spPr>
          <a:xfrm>
            <a:off x="-7657796" y="4144127"/>
            <a:ext cx="141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User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27D56-B280-F538-581D-7F64AA1B4FB5}"/>
              </a:ext>
            </a:extLst>
          </p:cNvPr>
          <p:cNvCxnSpPr/>
          <p:nvPr/>
        </p:nvCxnSpPr>
        <p:spPr>
          <a:xfrm>
            <a:off x="-6337652" y="3429000"/>
            <a:ext cx="2441982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2FEDEB-E703-6902-11C2-46066C7350AB}"/>
              </a:ext>
            </a:extLst>
          </p:cNvPr>
          <p:cNvSpPr txBox="1"/>
          <p:nvPr/>
        </p:nvSpPr>
        <p:spPr>
          <a:xfrm>
            <a:off x="-6037670" y="3059668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Enters URL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31D560EF-41F4-CD14-7C0D-F55DACD68CC9}"/>
              </a:ext>
            </a:extLst>
          </p:cNvPr>
          <p:cNvSpPr>
            <a:spLocks noChangeAspect="1"/>
          </p:cNvSpPr>
          <p:nvPr/>
        </p:nvSpPr>
        <p:spPr>
          <a:xfrm>
            <a:off x="5167324" y="2849459"/>
            <a:ext cx="1872000" cy="1664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42D15-0385-2698-504D-4FB6E9CF9EF1}"/>
              </a:ext>
            </a:extLst>
          </p:cNvPr>
          <p:cNvSpPr txBox="1"/>
          <p:nvPr/>
        </p:nvSpPr>
        <p:spPr>
          <a:xfrm>
            <a:off x="5217876" y="478809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35690F-C93D-74B7-EEC5-F58BBFA3068E}"/>
              </a:ext>
            </a:extLst>
          </p:cNvPr>
          <p:cNvCxnSpPr/>
          <p:nvPr/>
        </p:nvCxnSpPr>
        <p:spPr>
          <a:xfrm>
            <a:off x="-2668661" y="3429000"/>
            <a:ext cx="2441982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E8C500-9BF0-C744-BF44-DEEC29ACD55F}"/>
              </a:ext>
            </a:extLst>
          </p:cNvPr>
          <p:cNvSpPr txBox="1"/>
          <p:nvPr/>
        </p:nvSpPr>
        <p:spPr>
          <a:xfrm>
            <a:off x="-2368679" y="3059668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Request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5B3C98-28FB-3D7A-0038-DF61FC9AE89D}"/>
              </a:ext>
            </a:extLst>
          </p:cNvPr>
          <p:cNvCxnSpPr/>
          <p:nvPr/>
        </p:nvCxnSpPr>
        <p:spPr>
          <a:xfrm>
            <a:off x="-6337652" y="3720442"/>
            <a:ext cx="2441982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203799-D5E9-8B37-6D29-875938794BD3}"/>
              </a:ext>
            </a:extLst>
          </p:cNvPr>
          <p:cNvSpPr txBox="1"/>
          <p:nvPr/>
        </p:nvSpPr>
        <p:spPr>
          <a:xfrm>
            <a:off x="-6247526" y="3725706"/>
            <a:ext cx="22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Renders Content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B8CDE6-D9A2-D71D-01F6-20A00FF6CB24}"/>
              </a:ext>
            </a:extLst>
          </p:cNvPr>
          <p:cNvCxnSpPr/>
          <p:nvPr/>
        </p:nvCxnSpPr>
        <p:spPr>
          <a:xfrm>
            <a:off x="-2668661" y="3720442"/>
            <a:ext cx="2441982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B7C9D6-7A05-67B0-043E-2F503ED07FB8}"/>
              </a:ext>
            </a:extLst>
          </p:cNvPr>
          <p:cNvSpPr txBox="1"/>
          <p:nvPr/>
        </p:nvSpPr>
        <p:spPr>
          <a:xfrm>
            <a:off x="-2445682" y="3725461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832146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3152-8505-E07F-E322-B42C0FFE74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9029" y="4821437"/>
            <a:ext cx="1547812" cy="380365"/>
          </a:xfrm>
        </p:spPr>
        <p:txBody>
          <a:bodyPr/>
          <a:lstStyle/>
          <a:p>
            <a:r>
              <a:rPr lang="en-GB"/>
              <a:t>NodeJS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A20391-C665-D2DD-4B5F-0FBC168E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Backend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D7E26E-8134-3C95-E3E8-9F9E0988A2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25830" y="4821437"/>
            <a:ext cx="1547812" cy="380365"/>
          </a:xfrm>
        </p:spPr>
        <p:txBody>
          <a:bodyPr/>
          <a:lstStyle/>
          <a:p>
            <a:r>
              <a:rPr lang="en-GB"/>
              <a:t>PHP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087B13-CD95-BCE6-963F-B8D85D76C8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2228" y="4821437"/>
            <a:ext cx="1547812" cy="380365"/>
          </a:xfrm>
        </p:spPr>
        <p:txBody>
          <a:bodyPr/>
          <a:lstStyle/>
          <a:p>
            <a:r>
              <a:rPr lang="en-GB"/>
              <a:t>Python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21C04C1D-949F-C9EF-07F4-9F078D2B2E36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-44486" r="-75" b="-44335"/>
          <a:stretch>
            <a:fillRect/>
          </a:stretch>
        </p:blipFill>
        <p:spPr bwMode="auto">
          <a:xfrm>
            <a:off x="970540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ode.js - Wikipedia">
            <a:extLst>
              <a:ext uri="{FF2B5EF4-FFF2-40B4-BE49-F238E27FC236}">
                <a16:creationId xmlns:a16="http://schemas.microsoft.com/office/drawing/2014/main" id="{7A0A9E82-00FE-37B9-66F5-6144D7AA8CA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-31767" r="-74" b="-31623"/>
          <a:stretch>
            <a:fillRect/>
          </a:stretch>
        </p:blipFill>
        <p:spPr bwMode="auto">
          <a:xfrm>
            <a:off x="3713739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Python (programming language) - Wikipedia">
            <a:extLst>
              <a:ext uri="{FF2B5EF4-FFF2-40B4-BE49-F238E27FC236}">
                <a16:creationId xmlns:a16="http://schemas.microsoft.com/office/drawing/2014/main" id="{A487B710-1F90-7309-D7C8-3BF451128475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>
            <a:fillRect/>
          </a:stretch>
        </p:blipFill>
        <p:spPr bwMode="auto">
          <a:xfrm>
            <a:off x="6456938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25DDB0D-EA97-DFEE-4A6D-7FCA53880D65}"/>
              </a:ext>
            </a:extLst>
          </p:cNvPr>
          <p:cNvSpPr txBox="1">
            <a:spLocks/>
          </p:cNvSpPr>
          <p:nvPr/>
        </p:nvSpPr>
        <p:spPr>
          <a:xfrm>
            <a:off x="9455427" y="4815917"/>
            <a:ext cx="1547812" cy="380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 spc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Java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EEE572D-EBFD-0F33-1427-DACB7D7C4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0137" y="239980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4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3152-8505-E07F-E322-B42C0FFE74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9029" y="4821437"/>
            <a:ext cx="1547812" cy="380365"/>
          </a:xfrm>
        </p:spPr>
        <p:txBody>
          <a:bodyPr/>
          <a:lstStyle/>
          <a:p>
            <a:r>
              <a:rPr lang="en-GB"/>
              <a:t>NodeJS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A20391-C665-D2DD-4B5F-0FBC168E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Backend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D7E26E-8134-3C95-E3E8-9F9E0988A2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25830" y="4821437"/>
            <a:ext cx="1547812" cy="380365"/>
          </a:xfrm>
        </p:spPr>
        <p:txBody>
          <a:bodyPr/>
          <a:lstStyle/>
          <a:p>
            <a:r>
              <a:rPr lang="en-GB"/>
              <a:t>PHP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087B13-CD95-BCE6-963F-B8D85D76C8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2228" y="4821437"/>
            <a:ext cx="1547812" cy="380365"/>
          </a:xfrm>
        </p:spPr>
        <p:txBody>
          <a:bodyPr/>
          <a:lstStyle/>
          <a:p>
            <a:r>
              <a:rPr lang="en-GB"/>
              <a:t>Python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21C04C1D-949F-C9EF-07F4-9F078D2B2E36}"/>
              </a:ext>
            </a:extLst>
          </p:cNvPr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-44486" r="-75" b="-44335"/>
          <a:stretch>
            <a:fillRect/>
          </a:stretch>
        </p:blipFill>
        <p:spPr bwMode="auto">
          <a:xfrm>
            <a:off x="970540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ode.js - Wikipedia">
            <a:extLst>
              <a:ext uri="{FF2B5EF4-FFF2-40B4-BE49-F238E27FC236}">
                <a16:creationId xmlns:a16="http://schemas.microsoft.com/office/drawing/2014/main" id="{7A0A9E82-00FE-37B9-66F5-6144D7AA8CA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-31767" r="-74" b="-31623"/>
          <a:stretch>
            <a:fillRect/>
          </a:stretch>
        </p:blipFill>
        <p:spPr bwMode="auto">
          <a:xfrm>
            <a:off x="3713739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Python (programming language) - Wikipedia">
            <a:extLst>
              <a:ext uri="{FF2B5EF4-FFF2-40B4-BE49-F238E27FC236}">
                <a16:creationId xmlns:a16="http://schemas.microsoft.com/office/drawing/2014/main" id="{A487B710-1F90-7309-D7C8-3BF451128475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>
            <a:fillRect/>
          </a:stretch>
        </p:blipFill>
        <p:spPr bwMode="auto">
          <a:xfrm>
            <a:off x="6456938" y="240532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25DDB0D-EA97-DFEE-4A6D-7FCA53880D65}"/>
              </a:ext>
            </a:extLst>
          </p:cNvPr>
          <p:cNvSpPr txBox="1">
            <a:spLocks/>
          </p:cNvSpPr>
          <p:nvPr/>
        </p:nvSpPr>
        <p:spPr>
          <a:xfrm>
            <a:off x="9455427" y="4815917"/>
            <a:ext cx="1547812" cy="380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 spc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Java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EEE572D-EBFD-0F33-1427-DACB7D7C4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0137" y="2399804"/>
            <a:ext cx="2058392" cy="20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171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43C0D-3597-D38A-C3B2-A8D57B463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People who know JS can develop for both Frontend and Backend</a:t>
            </a:r>
          </a:p>
          <a:p>
            <a:pPr>
              <a:lnSpc>
                <a:spcPct val="150000"/>
              </a:lnSpc>
            </a:pPr>
            <a:r>
              <a:rPr lang="en-GB"/>
              <a:t>Saves time on onboarding new developers, improving maintainability</a:t>
            </a:r>
          </a:p>
          <a:p>
            <a:pPr>
              <a:lnSpc>
                <a:spcPct val="150000"/>
              </a:lnSpc>
            </a:pPr>
            <a:r>
              <a:rPr lang="en-GB"/>
              <a:t>Beneficial for companies as they have access to large pool of developers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5A686B-EBD0-DE31-78DD-7ECDBC289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using JS</a:t>
            </a:r>
          </a:p>
        </p:txBody>
      </p:sp>
    </p:spTree>
    <p:extLst>
      <p:ext uri="{BB962C8B-B14F-4D97-AF65-F5344CB8AC3E}">
        <p14:creationId xmlns:p14="http://schemas.microsoft.com/office/powerpoint/2010/main" val="2812405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9978D-0D1B-5D8D-0E98-5C0D48C2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DB62-A31F-A01A-F3EF-AD437358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we…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B2C602-075D-2E46-41DB-9BA1EEC4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424197" y="2457001"/>
            <a:ext cx="1944000" cy="19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68385-826C-EF31-7EB1-51AD5BF57D7B}"/>
              </a:ext>
            </a:extLst>
          </p:cNvPr>
          <p:cNvSpPr txBox="1"/>
          <p:nvPr/>
        </p:nvSpPr>
        <p:spPr>
          <a:xfrm>
            <a:off x="-1330321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Client</a:t>
            </a:r>
          </a:p>
        </p:txBody>
      </p:sp>
      <p:sp>
        <p:nvSpPr>
          <p:cNvPr id="11" name="Graphic 3">
            <a:extLst>
              <a:ext uri="{FF2B5EF4-FFF2-40B4-BE49-F238E27FC236}">
                <a16:creationId xmlns:a16="http://schemas.microsoft.com/office/drawing/2014/main" id="{57A05398-5782-9241-7D0C-ACA630FC3A37}"/>
              </a:ext>
            </a:extLst>
          </p:cNvPr>
          <p:cNvSpPr>
            <a:spLocks noChangeAspect="1"/>
          </p:cNvSpPr>
          <p:nvPr/>
        </p:nvSpPr>
        <p:spPr>
          <a:xfrm>
            <a:off x="4142205" y="2709000"/>
            <a:ext cx="1620000" cy="1440000"/>
          </a:xfrm>
          <a:custGeom>
            <a:avLst/>
            <a:gdLst>
              <a:gd name="csX0" fmla="*/ 19050 w 171450"/>
              <a:gd name="csY0" fmla="*/ 152400 h 152400"/>
              <a:gd name="csX1" fmla="*/ 5596 w 171450"/>
              <a:gd name="csY1" fmla="*/ 146804 h 152400"/>
              <a:gd name="csX2" fmla="*/ 0 w 171450"/>
              <a:gd name="csY2" fmla="*/ 133350 h 152400"/>
              <a:gd name="csX3" fmla="*/ 5596 w 171450"/>
              <a:gd name="csY3" fmla="*/ 119896 h 152400"/>
              <a:gd name="csX4" fmla="*/ 19050 w 171450"/>
              <a:gd name="csY4" fmla="*/ 114300 h 152400"/>
              <a:gd name="csX5" fmla="*/ 152400 w 171450"/>
              <a:gd name="csY5" fmla="*/ 114300 h 152400"/>
              <a:gd name="csX6" fmla="*/ 165854 w 171450"/>
              <a:gd name="csY6" fmla="*/ 119896 h 152400"/>
              <a:gd name="csX7" fmla="*/ 171450 w 171450"/>
              <a:gd name="csY7" fmla="*/ 133350 h 152400"/>
              <a:gd name="csX8" fmla="*/ 165854 w 171450"/>
              <a:gd name="csY8" fmla="*/ 146804 h 152400"/>
              <a:gd name="csX9" fmla="*/ 152400 w 171450"/>
              <a:gd name="csY9" fmla="*/ 152400 h 152400"/>
              <a:gd name="csX10" fmla="*/ 19050 w 171450"/>
              <a:gd name="csY10" fmla="*/ 152400 h 152400"/>
              <a:gd name="csX11" fmla="*/ 19050 w 171450"/>
              <a:gd name="csY11" fmla="*/ 38100 h 152400"/>
              <a:gd name="csX12" fmla="*/ 5596 w 171450"/>
              <a:gd name="csY12" fmla="*/ 32504 h 152400"/>
              <a:gd name="csX13" fmla="*/ 0 w 171450"/>
              <a:gd name="csY13" fmla="*/ 19050 h 152400"/>
              <a:gd name="csX14" fmla="*/ 5596 w 171450"/>
              <a:gd name="csY14" fmla="*/ 5596 h 152400"/>
              <a:gd name="csX15" fmla="*/ 19050 w 171450"/>
              <a:gd name="csY15" fmla="*/ 0 h 152400"/>
              <a:gd name="csX16" fmla="*/ 152400 w 171450"/>
              <a:gd name="csY16" fmla="*/ 0 h 152400"/>
              <a:gd name="csX17" fmla="*/ 165854 w 171450"/>
              <a:gd name="csY17" fmla="*/ 5596 h 152400"/>
              <a:gd name="csX18" fmla="*/ 171450 w 171450"/>
              <a:gd name="csY18" fmla="*/ 19050 h 152400"/>
              <a:gd name="csX19" fmla="*/ 165854 w 171450"/>
              <a:gd name="csY19" fmla="*/ 32504 h 152400"/>
              <a:gd name="csX20" fmla="*/ 152400 w 171450"/>
              <a:gd name="csY20" fmla="*/ 38100 h 152400"/>
              <a:gd name="csX21" fmla="*/ 19050 w 171450"/>
              <a:gd name="csY21" fmla="*/ 38100 h 152400"/>
              <a:gd name="csX22" fmla="*/ 19050 w 171450"/>
              <a:gd name="csY22" fmla="*/ 95250 h 152400"/>
              <a:gd name="csX23" fmla="*/ 5596 w 171450"/>
              <a:gd name="csY23" fmla="*/ 89654 h 152400"/>
              <a:gd name="csX24" fmla="*/ 0 w 171450"/>
              <a:gd name="csY24" fmla="*/ 76200 h 152400"/>
              <a:gd name="csX25" fmla="*/ 5596 w 171450"/>
              <a:gd name="csY25" fmla="*/ 62746 h 152400"/>
              <a:gd name="csX26" fmla="*/ 19050 w 171450"/>
              <a:gd name="csY26" fmla="*/ 57150 h 152400"/>
              <a:gd name="csX27" fmla="*/ 152400 w 171450"/>
              <a:gd name="csY27" fmla="*/ 57150 h 152400"/>
              <a:gd name="csX28" fmla="*/ 165854 w 171450"/>
              <a:gd name="csY28" fmla="*/ 62746 h 152400"/>
              <a:gd name="csX29" fmla="*/ 171450 w 171450"/>
              <a:gd name="csY29" fmla="*/ 76200 h 152400"/>
              <a:gd name="csX30" fmla="*/ 165854 w 171450"/>
              <a:gd name="csY30" fmla="*/ 89654 h 152400"/>
              <a:gd name="csX31" fmla="*/ 152400 w 171450"/>
              <a:gd name="csY31" fmla="*/ 95250 h 152400"/>
              <a:gd name="csX32" fmla="*/ 19050 w 171450"/>
              <a:gd name="csY32" fmla="*/ 95250 h 152400"/>
              <a:gd name="csX33" fmla="*/ 28575 w 171450"/>
              <a:gd name="csY33" fmla="*/ 28575 h 152400"/>
              <a:gd name="csX34" fmla="*/ 35362 w 171450"/>
              <a:gd name="csY34" fmla="*/ 25837 h 152400"/>
              <a:gd name="csX35" fmla="*/ 38100 w 171450"/>
              <a:gd name="csY35" fmla="*/ 19050 h 152400"/>
              <a:gd name="csX36" fmla="*/ 35362 w 171450"/>
              <a:gd name="csY36" fmla="*/ 12263 h 152400"/>
              <a:gd name="csX37" fmla="*/ 28575 w 171450"/>
              <a:gd name="csY37" fmla="*/ 9525 h 152400"/>
              <a:gd name="csX38" fmla="*/ 21788 w 171450"/>
              <a:gd name="csY38" fmla="*/ 12263 h 152400"/>
              <a:gd name="csX39" fmla="*/ 19050 w 171450"/>
              <a:gd name="csY39" fmla="*/ 19050 h 152400"/>
              <a:gd name="csX40" fmla="*/ 21788 w 171450"/>
              <a:gd name="csY40" fmla="*/ 25837 h 152400"/>
              <a:gd name="csX41" fmla="*/ 28575 w 171450"/>
              <a:gd name="csY41" fmla="*/ 28575 h 152400"/>
              <a:gd name="csX42" fmla="*/ 28575 w 171450"/>
              <a:gd name="csY42" fmla="*/ 85725 h 152400"/>
              <a:gd name="csX43" fmla="*/ 35362 w 171450"/>
              <a:gd name="csY43" fmla="*/ 82987 h 152400"/>
              <a:gd name="csX44" fmla="*/ 38100 w 171450"/>
              <a:gd name="csY44" fmla="*/ 76200 h 152400"/>
              <a:gd name="csX45" fmla="*/ 35362 w 171450"/>
              <a:gd name="csY45" fmla="*/ 69413 h 152400"/>
              <a:gd name="csX46" fmla="*/ 28575 w 171450"/>
              <a:gd name="csY46" fmla="*/ 66675 h 152400"/>
              <a:gd name="csX47" fmla="*/ 21788 w 171450"/>
              <a:gd name="csY47" fmla="*/ 69413 h 152400"/>
              <a:gd name="csX48" fmla="*/ 19050 w 171450"/>
              <a:gd name="csY48" fmla="*/ 76200 h 152400"/>
              <a:gd name="csX49" fmla="*/ 21788 w 171450"/>
              <a:gd name="csY49" fmla="*/ 82987 h 152400"/>
              <a:gd name="csX50" fmla="*/ 28575 w 171450"/>
              <a:gd name="csY50" fmla="*/ 85725 h 152400"/>
              <a:gd name="csX51" fmla="*/ 28575 w 171450"/>
              <a:gd name="csY51" fmla="*/ 142875 h 152400"/>
              <a:gd name="csX52" fmla="*/ 35362 w 171450"/>
              <a:gd name="csY52" fmla="*/ 140137 h 152400"/>
              <a:gd name="csX53" fmla="*/ 38100 w 171450"/>
              <a:gd name="csY53" fmla="*/ 133350 h 152400"/>
              <a:gd name="csX54" fmla="*/ 35362 w 171450"/>
              <a:gd name="csY54" fmla="*/ 126563 h 152400"/>
              <a:gd name="csX55" fmla="*/ 28575 w 171450"/>
              <a:gd name="csY55" fmla="*/ 123825 h 152400"/>
              <a:gd name="csX56" fmla="*/ 21788 w 171450"/>
              <a:gd name="csY56" fmla="*/ 126563 h 152400"/>
              <a:gd name="csX57" fmla="*/ 19050 w 171450"/>
              <a:gd name="csY57" fmla="*/ 133350 h 152400"/>
              <a:gd name="csX58" fmla="*/ 21788 w 171450"/>
              <a:gd name="csY58" fmla="*/ 140137 h 152400"/>
              <a:gd name="csX59" fmla="*/ 28575 w 171450"/>
              <a:gd name="csY59" fmla="*/ 142875 h 1524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</a:cxnLst>
            <a:rect l="l" t="t" r="r" b="b"/>
            <a:pathLst>
              <a:path w="171450" h="152400">
                <a:moveTo>
                  <a:pt x="19050" y="152400"/>
                </a:moveTo>
                <a:cubicBezTo>
                  <a:pt x="13811" y="152400"/>
                  <a:pt x="9327" y="150535"/>
                  <a:pt x="5596" y="146804"/>
                </a:cubicBezTo>
                <a:cubicBezTo>
                  <a:pt x="1865" y="143073"/>
                  <a:pt x="0" y="138589"/>
                  <a:pt x="0" y="133350"/>
                </a:cubicBezTo>
                <a:cubicBezTo>
                  <a:pt x="0" y="128111"/>
                  <a:pt x="1865" y="123627"/>
                  <a:pt x="5596" y="119896"/>
                </a:cubicBezTo>
                <a:cubicBezTo>
                  <a:pt x="9327" y="116165"/>
                  <a:pt x="13811" y="114300"/>
                  <a:pt x="19050" y="114300"/>
                </a:cubicBezTo>
                <a:lnTo>
                  <a:pt x="152400" y="114300"/>
                </a:lnTo>
                <a:cubicBezTo>
                  <a:pt x="157639" y="114300"/>
                  <a:pt x="162123" y="116165"/>
                  <a:pt x="165854" y="119896"/>
                </a:cubicBezTo>
                <a:cubicBezTo>
                  <a:pt x="169585" y="123627"/>
                  <a:pt x="171450" y="128111"/>
                  <a:pt x="171450" y="133350"/>
                </a:cubicBezTo>
                <a:cubicBezTo>
                  <a:pt x="171450" y="138589"/>
                  <a:pt x="169585" y="143073"/>
                  <a:pt x="165854" y="146804"/>
                </a:cubicBezTo>
                <a:cubicBezTo>
                  <a:pt x="162123" y="150535"/>
                  <a:pt x="157639" y="152400"/>
                  <a:pt x="152400" y="152400"/>
                </a:cubicBezTo>
                <a:lnTo>
                  <a:pt x="19050" y="152400"/>
                </a:lnTo>
                <a:close/>
                <a:moveTo>
                  <a:pt x="19050" y="38100"/>
                </a:moveTo>
                <a:cubicBezTo>
                  <a:pt x="13811" y="38100"/>
                  <a:pt x="9327" y="36235"/>
                  <a:pt x="5596" y="32504"/>
                </a:cubicBezTo>
                <a:cubicBezTo>
                  <a:pt x="1865" y="28773"/>
                  <a:pt x="0" y="24289"/>
                  <a:pt x="0" y="19050"/>
                </a:cubicBezTo>
                <a:cubicBezTo>
                  <a:pt x="0" y="13811"/>
                  <a:pt x="1865" y="9327"/>
                  <a:pt x="5596" y="5596"/>
                </a:cubicBezTo>
                <a:cubicBezTo>
                  <a:pt x="9327" y="1865"/>
                  <a:pt x="13811" y="0"/>
                  <a:pt x="19050" y="0"/>
                </a:cubicBezTo>
                <a:lnTo>
                  <a:pt x="152400" y="0"/>
                </a:lnTo>
                <a:cubicBezTo>
                  <a:pt x="157639" y="0"/>
                  <a:pt x="162123" y="1865"/>
                  <a:pt x="165854" y="5596"/>
                </a:cubicBezTo>
                <a:cubicBezTo>
                  <a:pt x="169585" y="9327"/>
                  <a:pt x="171450" y="13811"/>
                  <a:pt x="171450" y="19050"/>
                </a:cubicBezTo>
                <a:cubicBezTo>
                  <a:pt x="171450" y="24289"/>
                  <a:pt x="169585" y="28773"/>
                  <a:pt x="165854" y="32504"/>
                </a:cubicBezTo>
                <a:cubicBezTo>
                  <a:pt x="162123" y="36235"/>
                  <a:pt x="157639" y="38100"/>
                  <a:pt x="152400" y="38100"/>
                </a:cubicBezTo>
                <a:lnTo>
                  <a:pt x="19050" y="38100"/>
                </a:lnTo>
                <a:close/>
                <a:moveTo>
                  <a:pt x="19050" y="95250"/>
                </a:moveTo>
                <a:cubicBezTo>
                  <a:pt x="13811" y="95250"/>
                  <a:pt x="9327" y="93385"/>
                  <a:pt x="5596" y="89654"/>
                </a:cubicBezTo>
                <a:cubicBezTo>
                  <a:pt x="1865" y="85923"/>
                  <a:pt x="0" y="81439"/>
                  <a:pt x="0" y="76200"/>
                </a:cubicBezTo>
                <a:cubicBezTo>
                  <a:pt x="0" y="70961"/>
                  <a:pt x="1865" y="66477"/>
                  <a:pt x="5596" y="62746"/>
                </a:cubicBezTo>
                <a:cubicBezTo>
                  <a:pt x="9327" y="59015"/>
                  <a:pt x="13811" y="57150"/>
                  <a:pt x="19050" y="57150"/>
                </a:cubicBezTo>
                <a:lnTo>
                  <a:pt x="152400" y="57150"/>
                </a:lnTo>
                <a:cubicBezTo>
                  <a:pt x="157639" y="57150"/>
                  <a:pt x="162123" y="59015"/>
                  <a:pt x="165854" y="62746"/>
                </a:cubicBezTo>
                <a:cubicBezTo>
                  <a:pt x="169585" y="66477"/>
                  <a:pt x="171450" y="70961"/>
                  <a:pt x="171450" y="76200"/>
                </a:cubicBezTo>
                <a:cubicBezTo>
                  <a:pt x="171450" y="81439"/>
                  <a:pt x="169585" y="85923"/>
                  <a:pt x="165854" y="89654"/>
                </a:cubicBezTo>
                <a:cubicBezTo>
                  <a:pt x="162123" y="93385"/>
                  <a:pt x="157639" y="95250"/>
                  <a:pt x="152400" y="95250"/>
                </a:cubicBezTo>
                <a:lnTo>
                  <a:pt x="19050" y="95250"/>
                </a:lnTo>
                <a:close/>
                <a:moveTo>
                  <a:pt x="28575" y="28575"/>
                </a:moveTo>
                <a:cubicBezTo>
                  <a:pt x="31274" y="28575"/>
                  <a:pt x="33536" y="27662"/>
                  <a:pt x="35362" y="25837"/>
                </a:cubicBezTo>
                <a:cubicBezTo>
                  <a:pt x="37187" y="24011"/>
                  <a:pt x="38100" y="21749"/>
                  <a:pt x="38100" y="19050"/>
                </a:cubicBezTo>
                <a:cubicBezTo>
                  <a:pt x="38100" y="16351"/>
                  <a:pt x="37187" y="14089"/>
                  <a:pt x="35362" y="12263"/>
                </a:cubicBezTo>
                <a:cubicBezTo>
                  <a:pt x="33536" y="10438"/>
                  <a:pt x="31274" y="9525"/>
                  <a:pt x="28575" y="9525"/>
                </a:cubicBezTo>
                <a:cubicBezTo>
                  <a:pt x="25876" y="9525"/>
                  <a:pt x="23614" y="10438"/>
                  <a:pt x="21788" y="12263"/>
                </a:cubicBezTo>
                <a:cubicBezTo>
                  <a:pt x="19963" y="14089"/>
                  <a:pt x="19050" y="16351"/>
                  <a:pt x="19050" y="19050"/>
                </a:cubicBezTo>
                <a:cubicBezTo>
                  <a:pt x="19050" y="21749"/>
                  <a:pt x="19963" y="24011"/>
                  <a:pt x="21788" y="25837"/>
                </a:cubicBezTo>
                <a:cubicBezTo>
                  <a:pt x="23614" y="27662"/>
                  <a:pt x="25876" y="28575"/>
                  <a:pt x="28575" y="28575"/>
                </a:cubicBezTo>
                <a:close/>
                <a:moveTo>
                  <a:pt x="28575" y="85725"/>
                </a:moveTo>
                <a:cubicBezTo>
                  <a:pt x="31274" y="85725"/>
                  <a:pt x="33536" y="84812"/>
                  <a:pt x="35362" y="82987"/>
                </a:cubicBezTo>
                <a:cubicBezTo>
                  <a:pt x="37187" y="81161"/>
                  <a:pt x="38100" y="78899"/>
                  <a:pt x="38100" y="76200"/>
                </a:cubicBezTo>
                <a:cubicBezTo>
                  <a:pt x="38100" y="73501"/>
                  <a:pt x="37187" y="71239"/>
                  <a:pt x="35362" y="69413"/>
                </a:cubicBezTo>
                <a:cubicBezTo>
                  <a:pt x="33536" y="67588"/>
                  <a:pt x="31274" y="66675"/>
                  <a:pt x="28575" y="66675"/>
                </a:cubicBezTo>
                <a:cubicBezTo>
                  <a:pt x="25876" y="66675"/>
                  <a:pt x="23614" y="67588"/>
                  <a:pt x="21788" y="69413"/>
                </a:cubicBezTo>
                <a:cubicBezTo>
                  <a:pt x="19963" y="71239"/>
                  <a:pt x="19050" y="73501"/>
                  <a:pt x="19050" y="76200"/>
                </a:cubicBezTo>
                <a:cubicBezTo>
                  <a:pt x="19050" y="78899"/>
                  <a:pt x="19963" y="81161"/>
                  <a:pt x="21788" y="82987"/>
                </a:cubicBezTo>
                <a:cubicBezTo>
                  <a:pt x="23614" y="84812"/>
                  <a:pt x="25876" y="85725"/>
                  <a:pt x="28575" y="85725"/>
                </a:cubicBezTo>
                <a:close/>
                <a:moveTo>
                  <a:pt x="28575" y="142875"/>
                </a:moveTo>
                <a:cubicBezTo>
                  <a:pt x="31274" y="142875"/>
                  <a:pt x="33536" y="141962"/>
                  <a:pt x="35362" y="140137"/>
                </a:cubicBezTo>
                <a:cubicBezTo>
                  <a:pt x="37187" y="138311"/>
                  <a:pt x="38100" y="136049"/>
                  <a:pt x="38100" y="133350"/>
                </a:cubicBezTo>
                <a:cubicBezTo>
                  <a:pt x="38100" y="130651"/>
                  <a:pt x="37187" y="128389"/>
                  <a:pt x="35362" y="126563"/>
                </a:cubicBezTo>
                <a:cubicBezTo>
                  <a:pt x="33536" y="124738"/>
                  <a:pt x="31274" y="123825"/>
                  <a:pt x="28575" y="123825"/>
                </a:cubicBezTo>
                <a:cubicBezTo>
                  <a:pt x="25876" y="123825"/>
                  <a:pt x="23614" y="124738"/>
                  <a:pt x="21788" y="126563"/>
                </a:cubicBezTo>
                <a:cubicBezTo>
                  <a:pt x="19963" y="128389"/>
                  <a:pt x="19050" y="130651"/>
                  <a:pt x="19050" y="133350"/>
                </a:cubicBezTo>
                <a:cubicBezTo>
                  <a:pt x="19050" y="136049"/>
                  <a:pt x="19963" y="138311"/>
                  <a:pt x="21788" y="140137"/>
                </a:cubicBezTo>
                <a:cubicBezTo>
                  <a:pt x="23614" y="141962"/>
                  <a:pt x="25876" y="142875"/>
                  <a:pt x="28575" y="142875"/>
                </a:cubicBezTo>
                <a:close/>
              </a:path>
            </a:pathLst>
          </a:custGeom>
          <a:solidFill>
            <a:schemeClr val="tx2"/>
          </a:solidFill>
          <a:ln w="238" cap="flat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8AB43-E2DB-8B1A-6B94-6A31260C2BD9}"/>
              </a:ext>
            </a:extLst>
          </p:cNvPr>
          <p:cNvSpPr txBox="1"/>
          <p:nvPr/>
        </p:nvSpPr>
        <p:spPr>
          <a:xfrm>
            <a:off x="4074081" y="4401001"/>
            <a:ext cx="175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22B55E-20BC-2FA0-E9C2-BDD6E24959DB}"/>
              </a:ext>
            </a:extLst>
          </p:cNvPr>
          <p:cNvCxnSpPr>
            <a:cxnSpLocks/>
          </p:cNvCxnSpPr>
          <p:nvPr/>
        </p:nvCxnSpPr>
        <p:spPr>
          <a:xfrm>
            <a:off x="519803" y="3672444"/>
            <a:ext cx="334666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D5953-9172-E17E-814D-328E6A43F85F}"/>
              </a:ext>
            </a:extLst>
          </p:cNvPr>
          <p:cNvSpPr txBox="1"/>
          <p:nvPr/>
        </p:nvSpPr>
        <p:spPr>
          <a:xfrm>
            <a:off x="1301938" y="3672444"/>
            <a:ext cx="19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Response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B2913A-E836-0856-8C45-E0A2A2D0D18E}"/>
              </a:ext>
            </a:extLst>
          </p:cNvPr>
          <p:cNvCxnSpPr>
            <a:cxnSpLocks/>
          </p:cNvCxnSpPr>
          <p:nvPr/>
        </p:nvCxnSpPr>
        <p:spPr>
          <a:xfrm>
            <a:off x="519803" y="3249388"/>
            <a:ext cx="3348000" cy="0"/>
          </a:xfrm>
          <a:prstGeom prst="straightConnector1">
            <a:avLst/>
          </a:prstGeom>
          <a:ln w="19050" cap="rnd">
            <a:solidFill>
              <a:schemeClr val="tx2">
                <a:lumMod val="60000"/>
                <a:lumOff val="40000"/>
              </a:schemeClr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D21683-9364-233A-79AF-AD91F5C5C738}"/>
              </a:ext>
            </a:extLst>
          </p:cNvPr>
          <p:cNvSpPr txBox="1"/>
          <p:nvPr/>
        </p:nvSpPr>
        <p:spPr>
          <a:xfrm>
            <a:off x="1378942" y="2880056"/>
            <a:ext cx="18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latin typeface="IBM Plex Mono" panose="020B0509050203000203" pitchFamily="49" charset="77"/>
              </a:rPr>
              <a:t>HTTP Request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64FB5D6-D6B2-C5D0-4F4F-B8DE25BB8D5E}"/>
              </a:ext>
            </a:extLst>
          </p:cNvPr>
          <p:cNvSpPr txBox="1">
            <a:spLocks/>
          </p:cNvSpPr>
          <p:nvPr/>
        </p:nvSpPr>
        <p:spPr>
          <a:xfrm>
            <a:off x="6715897" y="2405324"/>
            <a:ext cx="5189839" cy="5004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/>
              <a:t>Listen to HTTP requests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50FCCF-061A-4A30-AB95-AAAF48876219}"/>
              </a:ext>
            </a:extLst>
          </p:cNvPr>
          <p:cNvSpPr txBox="1">
            <a:spLocks/>
          </p:cNvSpPr>
          <p:nvPr/>
        </p:nvSpPr>
        <p:spPr>
          <a:xfrm>
            <a:off x="6715897" y="3202392"/>
            <a:ext cx="5189839" cy="5004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/>
              <a:t>Process HTTP requests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944A69B-55A9-5FF7-9C5B-1082E877F9BD}"/>
              </a:ext>
            </a:extLst>
          </p:cNvPr>
          <p:cNvSpPr txBox="1">
            <a:spLocks/>
          </p:cNvSpPr>
          <p:nvPr/>
        </p:nvSpPr>
        <p:spPr>
          <a:xfrm>
            <a:off x="6715896" y="3999460"/>
            <a:ext cx="5189839" cy="50045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/>
              <a:t>Respond via HTTP</a:t>
            </a:r>
          </a:p>
        </p:txBody>
      </p:sp>
    </p:spTree>
    <p:extLst>
      <p:ext uri="{BB962C8B-B14F-4D97-AF65-F5344CB8AC3E}">
        <p14:creationId xmlns:p14="http://schemas.microsoft.com/office/powerpoint/2010/main" val="171500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78A4-7262-597C-6FEB-EFAF0EBB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556E-067B-598E-CABE-B1BE297D6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Express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10D14-E725-7B88-AF49-F34728902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Backend Framework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628A72-8DBF-680F-3204-91814697F4D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93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49652-385D-7281-44E6-720C7819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Express 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F670E-8046-2B4B-D580-67BCCAC39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Minimal and flexible NodeJS web application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418025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1D15F-B764-CCE8-5676-A1F288F2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D5C639-E9D5-BDC7-BB6E-BF2AAC36B2C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Handling HTTP Requests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	</a:t>
            </a:r>
            <a:r>
              <a:rPr lang="en-SG">
                <a:solidFill>
                  <a:srgbClr val="6A737D"/>
                </a:solidFill>
              </a:rPr>
              <a:t>// Import Express Library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			</a:t>
            </a:r>
            <a:r>
              <a:rPr lang="en-SG">
                <a:solidFill>
                  <a:srgbClr val="6A737D"/>
                </a:solidFill>
              </a:rPr>
              <a:t>// Initialize Express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>
                <a:solidFill>
                  <a:srgbClr val="24292E"/>
                </a:solidFill>
              </a:rPr>
              <a:t>			</a:t>
            </a:r>
            <a:r>
              <a:rPr lang="en-SG">
                <a:solidFill>
                  <a:srgbClr val="6A737D"/>
                </a:solidFill>
              </a:rPr>
              <a:t>// Handles “/” path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>
                <a:solidFill>
                  <a:srgbClr val="24292E"/>
                </a:solidFill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'Hello World!’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'/check'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		</a:t>
            </a:r>
            <a:r>
              <a:rPr lang="en-SG">
                <a:solidFill>
                  <a:srgbClr val="6A737D"/>
                </a:solidFill>
              </a:rPr>
              <a:t>// Handles “/check” path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>
                <a:solidFill>
                  <a:srgbClr val="24292E"/>
                </a:solidFill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'All OK!'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'/*all'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		</a:t>
            </a:r>
            <a:r>
              <a:rPr lang="en-SG">
                <a:solidFill>
                  <a:srgbClr val="6A737D"/>
                </a:solidFill>
              </a:rPr>
              <a:t>// Handles unknown path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>
                <a:solidFill>
                  <a:srgbClr val="24292E"/>
                </a:solidFill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sendStatus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404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69434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8EEB-56B5-D86A-7944-5BCBDFC8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FC3C-0CC2-B03F-ECF4-6EC8666C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HTML Tags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3892F79-83B0-5E06-90C5-1141BA3B805C}"/>
              </a:ext>
            </a:extLst>
          </p:cNvPr>
          <p:cNvSpPr txBox="1">
            <a:spLocks/>
          </p:cNvSpPr>
          <p:nvPr/>
        </p:nvSpPr>
        <p:spPr>
          <a:xfrm>
            <a:off x="547437" y="2890849"/>
            <a:ext cx="11103911" cy="103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4500">
                <a:solidFill>
                  <a:srgbClr val="24292E"/>
                </a:solidFill>
                <a:latin typeface="IBM Plex Mono" panose="020B0509050203000203" pitchFamily="49" charset="77"/>
              </a:rPr>
              <a:t>&lt;</a:t>
            </a:r>
            <a:r>
              <a:rPr lang="en-SG" sz="4500">
                <a:solidFill>
                  <a:srgbClr val="22863A"/>
                </a:solidFill>
                <a:latin typeface="IBM Plex Mono" panose="020B0509050203000203" pitchFamily="49" charset="77"/>
              </a:rPr>
              <a:t>title</a:t>
            </a:r>
            <a:r>
              <a:rPr lang="en-SG" sz="4500">
                <a:solidFill>
                  <a:srgbClr val="24292E"/>
                </a:solidFill>
                <a:latin typeface="IBM Plex Mono" panose="020B0509050203000203" pitchFamily="49" charset="77"/>
              </a:rPr>
              <a:t>&gt;    &lt;/</a:t>
            </a:r>
            <a:r>
              <a:rPr lang="en-SG" sz="4500">
                <a:solidFill>
                  <a:srgbClr val="22863A"/>
                </a:solidFill>
                <a:latin typeface="IBM Plex Mono" panose="020B0509050203000203" pitchFamily="49" charset="77"/>
              </a:rPr>
              <a:t>title</a:t>
            </a:r>
            <a:r>
              <a:rPr lang="en-SG" sz="4500">
                <a:solidFill>
                  <a:srgbClr val="24292E"/>
                </a:solidFill>
                <a:latin typeface="IBM Plex Mono" panose="020B0509050203000203" pitchFamily="49" charset="77"/>
              </a:rPr>
              <a:t>&gt;    &lt;</a:t>
            </a:r>
            <a:r>
              <a:rPr lang="en-SG" sz="4500" err="1">
                <a:solidFill>
                  <a:srgbClr val="22863A"/>
                </a:solidFill>
                <a:latin typeface="IBM Plex Mono" panose="020B0509050203000203" pitchFamily="49" charset="77"/>
              </a:rPr>
              <a:t>img</a:t>
            </a:r>
            <a:r>
              <a:rPr lang="en-SG" sz="4500">
                <a:solidFill>
                  <a:srgbClr val="24292E"/>
                </a:solidFill>
                <a:latin typeface="IBM Plex Mono" panose="020B0509050203000203" pitchFamily="49" charset="77"/>
              </a:rPr>
              <a:t>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45693-406D-70CF-04F4-8F8C85E3077F}"/>
              </a:ext>
            </a:extLst>
          </p:cNvPr>
          <p:cNvSpPr txBox="1"/>
          <p:nvPr/>
        </p:nvSpPr>
        <p:spPr>
          <a:xfrm>
            <a:off x="1533164" y="4229776"/>
            <a:ext cx="1530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/>
              <a:t>Open Tag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9873E-6A7B-0906-215D-00696DE39FB8}"/>
              </a:ext>
            </a:extLst>
          </p:cNvPr>
          <p:cNvSpPr txBox="1"/>
          <p:nvPr/>
        </p:nvSpPr>
        <p:spPr>
          <a:xfrm>
            <a:off x="5685778" y="4229776"/>
            <a:ext cx="1530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/>
              <a:t>Close Tag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5D8DB0-04EB-6436-1CAA-32C363DC9F64}"/>
              </a:ext>
            </a:extLst>
          </p:cNvPr>
          <p:cNvSpPr/>
          <p:nvPr/>
        </p:nvSpPr>
        <p:spPr>
          <a:xfrm>
            <a:off x="1031278" y="3092680"/>
            <a:ext cx="419386" cy="663574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F483F-9F22-FCA5-5D37-81A72E832354}"/>
              </a:ext>
            </a:extLst>
          </p:cNvPr>
          <p:cNvSpPr/>
          <p:nvPr/>
        </p:nvSpPr>
        <p:spPr>
          <a:xfrm>
            <a:off x="3183212" y="3092680"/>
            <a:ext cx="419386" cy="663574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0507E1-0F1E-90C4-2884-17019C8E0FCD}"/>
              </a:ext>
            </a:extLst>
          </p:cNvPr>
          <p:cNvSpPr/>
          <p:nvPr/>
        </p:nvSpPr>
        <p:spPr>
          <a:xfrm>
            <a:off x="4847007" y="3092680"/>
            <a:ext cx="742520" cy="663574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63311F-4D3B-FDD2-E55D-2B63DFBDAE1D}"/>
              </a:ext>
            </a:extLst>
          </p:cNvPr>
          <p:cNvSpPr/>
          <p:nvPr/>
        </p:nvSpPr>
        <p:spPr>
          <a:xfrm>
            <a:off x="7289990" y="3092680"/>
            <a:ext cx="419386" cy="663574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892788-1397-975E-CF56-337FCE8B29E7}"/>
              </a:ext>
            </a:extLst>
          </p:cNvPr>
          <p:cNvSpPr/>
          <p:nvPr/>
        </p:nvSpPr>
        <p:spPr>
          <a:xfrm>
            <a:off x="8949203" y="3093267"/>
            <a:ext cx="419386" cy="662400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82BB8A-B0A6-7663-7FA2-EDF820AAB3C7}"/>
              </a:ext>
            </a:extLst>
          </p:cNvPr>
          <p:cNvSpPr/>
          <p:nvPr/>
        </p:nvSpPr>
        <p:spPr>
          <a:xfrm>
            <a:off x="10395282" y="3092680"/>
            <a:ext cx="742520" cy="663574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27222-B0AC-55C8-DEDC-126130398948}"/>
              </a:ext>
            </a:extLst>
          </p:cNvPr>
          <p:cNvSpPr txBox="1"/>
          <p:nvPr/>
        </p:nvSpPr>
        <p:spPr>
          <a:xfrm>
            <a:off x="8658150" y="4229776"/>
            <a:ext cx="26721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/>
              <a:t>Void Element</a:t>
            </a:r>
          </a:p>
          <a:p>
            <a:pPr algn="ctr"/>
            <a:r>
              <a:rPr lang="en-GB" sz="2100"/>
              <a:t>Does not require closing tag</a:t>
            </a:r>
          </a:p>
        </p:txBody>
      </p:sp>
    </p:spTree>
    <p:extLst>
      <p:ext uri="{BB962C8B-B14F-4D97-AF65-F5344CB8AC3E}">
        <p14:creationId xmlns:p14="http://schemas.microsoft.com/office/powerpoint/2010/main" val="1725568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0D57-DFC6-05C6-4B2C-9CDE156F4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Routing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36622-35EA-6838-F134-8E886E989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With </a:t>
            </a:r>
            <a:r>
              <a:rPr lang="en-GB" err="1"/>
              <a:t>ExpressJS</a:t>
            </a:r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2BA20E-50FA-FA72-B588-CB57D8C0697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44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083EC3-27B0-E9B6-67D4-F4C546DB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Express uses Regular Expression matching for routing</a:t>
            </a:r>
          </a:p>
          <a:p>
            <a:pPr>
              <a:lnSpc>
                <a:spcPct val="150000"/>
              </a:lnSpc>
            </a:pPr>
            <a:r>
              <a:rPr lang="en-GB"/>
              <a:t>Use the </a:t>
            </a:r>
            <a:r>
              <a:rPr lang="en-GB">
                <a:latin typeface="IBM Plex Mono" panose="020B0509050203000203" pitchFamily="49" charset="77"/>
              </a:rPr>
              <a:t>.get</a:t>
            </a:r>
            <a:r>
              <a:rPr lang="en-GB"/>
              <a:t>, </a:t>
            </a:r>
            <a:r>
              <a:rPr lang="en-GB">
                <a:latin typeface="IBM Plex Mono" panose="020B0509050203000203" pitchFamily="49" charset="77"/>
              </a:rPr>
              <a:t>.post</a:t>
            </a:r>
            <a:r>
              <a:rPr lang="en-GB"/>
              <a:t>, </a:t>
            </a:r>
            <a:r>
              <a:rPr lang="en-GB">
                <a:latin typeface="IBM Plex Mono" panose="020B0509050203000203" pitchFamily="49" charset="77"/>
              </a:rPr>
              <a:t>.put</a:t>
            </a:r>
            <a:r>
              <a:rPr lang="en-GB"/>
              <a:t>, or </a:t>
            </a:r>
            <a:r>
              <a:rPr lang="en-GB">
                <a:latin typeface="IBM Plex Mono" panose="020B0509050203000203" pitchFamily="49" charset="77"/>
              </a:rPr>
              <a:t>.delete</a:t>
            </a:r>
            <a:r>
              <a:rPr lang="en-GB"/>
              <a:t> methods to add routes for a path</a:t>
            </a:r>
          </a:p>
          <a:p>
            <a:pPr>
              <a:lnSpc>
                <a:spcPct val="150000"/>
              </a:lnSpc>
            </a:pPr>
            <a:r>
              <a:rPr lang="en-GB"/>
              <a:t>Express routes request are sequential from the top to down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16C8A-8316-1266-C9CB-4A647D28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Routing in Express</a:t>
            </a:r>
          </a:p>
        </p:txBody>
      </p:sp>
    </p:spTree>
    <p:extLst>
      <p:ext uri="{BB962C8B-B14F-4D97-AF65-F5344CB8AC3E}">
        <p14:creationId xmlns:p14="http://schemas.microsoft.com/office/powerpoint/2010/main" val="297031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1DD22-7684-C410-AB3C-1D1A59B0E9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Regular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334ED-5D4A-B7A5-E14F-39A0FB3A7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Sequence of characters that specifies a match pattern in text</a:t>
            </a:r>
          </a:p>
        </p:txBody>
      </p:sp>
    </p:spTree>
    <p:extLst>
      <p:ext uri="{BB962C8B-B14F-4D97-AF65-F5344CB8AC3E}">
        <p14:creationId xmlns:p14="http://schemas.microsoft.com/office/powerpoint/2010/main" val="1895546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1DD22-7684-C410-AB3C-1D1A59B0E9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Regular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334ED-5D4A-B7A5-E14F-39A0FB3A7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Sequence of characters that specifies a match pattern in text</a:t>
            </a:r>
          </a:p>
        </p:txBody>
      </p:sp>
    </p:spTree>
    <p:extLst>
      <p:ext uri="{BB962C8B-B14F-4D97-AF65-F5344CB8AC3E}">
        <p14:creationId xmlns:p14="http://schemas.microsoft.com/office/powerpoint/2010/main" val="2232802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BFE7F-BD8F-EDB4-255A-1CF40F10C7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RegExp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Routing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'/hello/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cody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 Cody!"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'/hello/bello'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 Bello!"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'/hello/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artie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 Artie!"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'/hello/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oscar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"Hello Oscar!"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514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86D3B-DCF9-E2BB-E439-506E56E12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C7FDC5-94DC-D7E0-9F95-5A09F8160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RegExp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Routing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'/hello/:user'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</a:p>
          <a:p>
            <a:pPr>
              <a:buNone/>
            </a:pP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`Hello ${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params</a:t>
            </a:r>
            <a:r>
              <a:rPr lang="en-SG" b="0" err="1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user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}`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0D49C1E-40B6-983D-2C8C-8E6B0B8706EB}"/>
              </a:ext>
            </a:extLst>
          </p:cNvPr>
          <p:cNvSpPr/>
          <p:nvPr/>
        </p:nvSpPr>
        <p:spPr>
          <a:xfrm>
            <a:off x="542657" y="776479"/>
            <a:ext cx="11103910" cy="696379"/>
          </a:xfrm>
          <a:prstGeom prst="roundRect">
            <a:avLst>
              <a:gd name="adj" fmla="val 0"/>
            </a:avLst>
          </a:prstGeom>
          <a:solidFill>
            <a:srgbClr val="EFF0F0">
              <a:alpha val="8902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EC4B1-CC23-EEDD-3671-2850C1A40E9C}"/>
              </a:ext>
            </a:extLst>
          </p:cNvPr>
          <p:cNvSpPr/>
          <p:nvPr/>
        </p:nvSpPr>
        <p:spPr>
          <a:xfrm>
            <a:off x="542657" y="3149971"/>
            <a:ext cx="11103910" cy="331394"/>
          </a:xfrm>
          <a:prstGeom prst="roundRect">
            <a:avLst>
              <a:gd name="adj" fmla="val 0"/>
            </a:avLst>
          </a:prstGeom>
          <a:solidFill>
            <a:srgbClr val="EFF0F0">
              <a:alpha val="8902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43DB9-791D-3BC3-32AC-FAF04292D887}"/>
              </a:ext>
            </a:extLst>
          </p:cNvPr>
          <p:cNvSpPr/>
          <p:nvPr/>
        </p:nvSpPr>
        <p:spPr>
          <a:xfrm>
            <a:off x="1732233" y="1928236"/>
            <a:ext cx="1894681" cy="332759"/>
          </a:xfrm>
          <a:prstGeom prst="roundRect">
            <a:avLst/>
          </a:prstGeom>
          <a:solidFill>
            <a:srgbClr val="00AE6F">
              <a:alpha val="21176"/>
            </a:srgbClr>
          </a:solidFill>
          <a:ln w="19050">
            <a:solidFill>
              <a:srgbClr val="00AE6F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982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94B7A-FAE9-1B8A-58B2-6561EFBD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14A84-3422-56A9-060E-E5C84A2D95E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</a:t>
            </a:r>
            <a:r>
              <a:rPr lang="en-SG" b="0" err="1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RegExp</a:t>
            </a: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 Routing (Continued)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005CC5"/>
                </a:solidFill>
              </a:rPr>
              <a:t>app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get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'/'</a:t>
            </a:r>
            <a:r>
              <a:rPr lang="en-SG">
                <a:solidFill>
                  <a:srgbClr val="24292E"/>
                </a:solidFill>
              </a:rPr>
              <a:t>, (</a:t>
            </a:r>
            <a:r>
              <a:rPr lang="en-SG" err="1">
                <a:solidFill>
                  <a:srgbClr val="E36209"/>
                </a:solidFill>
              </a:rPr>
              <a:t>req</a:t>
            </a:r>
            <a:r>
              <a:rPr lang="en-SG">
                <a:solidFill>
                  <a:srgbClr val="24292E"/>
                </a:solidFill>
              </a:rPr>
              <a:t>, </a:t>
            </a:r>
            <a:r>
              <a:rPr lang="en-SG">
                <a:solidFill>
                  <a:srgbClr val="E36209"/>
                </a:solidFill>
              </a:rPr>
              <a:t>res</a:t>
            </a:r>
            <a:r>
              <a:rPr lang="en-SG">
                <a:solidFill>
                  <a:srgbClr val="24292E"/>
                </a:solidFill>
              </a:rPr>
              <a:t>) </a:t>
            </a:r>
            <a:r>
              <a:rPr lang="en-SG">
                <a:solidFill>
                  <a:srgbClr val="D73A49"/>
                </a:solidFill>
              </a:rPr>
              <a:t>=&gt;</a:t>
            </a:r>
            <a:r>
              <a:rPr lang="en-SG">
                <a:solidFill>
                  <a:srgbClr val="24292E"/>
                </a:solidFill>
              </a:rPr>
              <a:t>			</a:t>
            </a:r>
            <a:r>
              <a:rPr lang="en-SG">
                <a:solidFill>
                  <a:srgbClr val="6A737D"/>
                </a:solidFill>
              </a:rPr>
              <a:t>// Handles “/” path</a:t>
            </a:r>
            <a:endParaRPr lang="en-SG">
              <a:solidFill>
                <a:srgbClr val="24292E"/>
              </a:solidFill>
            </a:endParaRPr>
          </a:p>
          <a:p>
            <a:r>
              <a:rPr lang="en-SG">
                <a:solidFill>
                  <a:srgbClr val="24292E"/>
                </a:solidFill>
              </a:rPr>
              <a:t>  </a:t>
            </a:r>
            <a:r>
              <a:rPr lang="en-SG" err="1">
                <a:solidFill>
                  <a:srgbClr val="E36209"/>
                </a:solidFill>
              </a:rPr>
              <a:t>res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send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'Hello World!’</a:t>
            </a:r>
            <a:r>
              <a:rPr lang="en-SG">
                <a:solidFill>
                  <a:srgbClr val="24292E"/>
                </a:solidFill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get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>
                <a:solidFill>
                  <a:srgbClr val="032F62"/>
                </a:solidFill>
              </a:rPr>
              <a:t>'/*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slug'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</a:p>
          <a:p>
            <a:r>
              <a:rPr lang="en-SG">
                <a:solidFill>
                  <a:srgbClr val="24292E"/>
                </a:solidFill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sendStatus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400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380560-4F63-A963-5DC2-FFA64F7391DE}"/>
              </a:ext>
            </a:extLst>
          </p:cNvPr>
          <p:cNvSpPr/>
          <p:nvPr/>
        </p:nvSpPr>
        <p:spPr>
          <a:xfrm>
            <a:off x="1744507" y="3157026"/>
            <a:ext cx="1060062" cy="332759"/>
          </a:xfrm>
          <a:prstGeom prst="roundRect">
            <a:avLst/>
          </a:prstGeom>
          <a:solidFill>
            <a:srgbClr val="00AE6F">
              <a:alpha val="21176"/>
            </a:srgbClr>
          </a:solidFill>
          <a:ln w="19050">
            <a:solidFill>
              <a:srgbClr val="00AE6F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091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7863C-FE2B-6B9D-E69D-9C464561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E84D480-C5B7-2EB1-6261-5D950A473B1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2B73F-006B-9B83-F8CF-F04FC73A90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HTTP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FD8D2-16A8-01C8-7708-7CECA7EF9A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220251"/>
            <a:ext cx="6321016" cy="500451"/>
          </a:xfrm>
        </p:spPr>
        <p:txBody>
          <a:bodyPr/>
          <a:lstStyle/>
          <a:p>
            <a:r>
              <a:rPr lang="en-GB"/>
              <a:t>Hypertext Transfer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C77A7-164A-8481-2912-B2A843215A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2963099"/>
            <a:ext cx="6321016" cy="1077294"/>
          </a:xfrm>
        </p:spPr>
        <p:txBody>
          <a:bodyPr/>
          <a:lstStyle/>
          <a:p>
            <a:r>
              <a:rPr lang="en-GB"/>
              <a:t>Universally established protocol for the internet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37A1A-B206-3CD6-4E3D-5ECB489A88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4282790"/>
            <a:ext cx="6321016" cy="1077294"/>
          </a:xfrm>
        </p:spPr>
        <p:txBody>
          <a:bodyPr/>
          <a:lstStyle/>
          <a:p>
            <a:r>
              <a:rPr lang="en-GB"/>
              <a:t>Includes methods such as </a:t>
            </a:r>
          </a:p>
          <a:p>
            <a:r>
              <a:rPr lang="en-GB">
                <a:solidFill>
                  <a:srgbClr val="EFF0F0"/>
                </a:solidFill>
                <a:highlight>
                  <a:srgbClr val="00AE6F"/>
                </a:highlight>
                <a:latin typeface="IBM Plex Mono" panose="020B0509050203000203" pitchFamily="49" charset="77"/>
              </a:rPr>
              <a:t>GET</a:t>
            </a:r>
            <a:r>
              <a:rPr lang="en-GB"/>
              <a:t>, </a:t>
            </a:r>
            <a:r>
              <a:rPr lang="en-GB">
                <a:solidFill>
                  <a:srgbClr val="EFF0F0"/>
                </a:solidFill>
                <a:highlight>
                  <a:srgbClr val="3296F3"/>
                </a:highlight>
                <a:latin typeface="IBM Plex Mono" panose="020B0509050203000203" pitchFamily="49" charset="77"/>
              </a:rPr>
              <a:t>POST</a:t>
            </a:r>
            <a:r>
              <a:rPr lang="en-GB"/>
              <a:t>, </a:t>
            </a:r>
            <a:r>
              <a:rPr lang="en-GB">
                <a:solidFill>
                  <a:srgbClr val="EFF0F0"/>
                </a:solidFill>
                <a:highlight>
                  <a:srgbClr val="8E2DE2"/>
                </a:highlight>
                <a:latin typeface="IBM Plex Mono" panose="020B0509050203000203" pitchFamily="49" charset="77"/>
              </a:rPr>
              <a:t>PUT</a:t>
            </a:r>
            <a:r>
              <a:rPr lang="en-GB"/>
              <a:t>, </a:t>
            </a:r>
            <a:r>
              <a:rPr lang="en-GB">
                <a:solidFill>
                  <a:srgbClr val="EFF0F0"/>
                </a:solidFill>
                <a:highlight>
                  <a:srgbClr val="FF4259"/>
                </a:highlight>
                <a:latin typeface="IBM Plex Mono" panose="020B0509050203000203" pitchFamily="49" charset="77"/>
              </a:rPr>
              <a:t>DELETE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F37025-17AE-A2FE-FF43-74AB8973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01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1EB4E-3637-B791-C8BB-A20A3CF3F3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1975" y="4821437"/>
            <a:ext cx="2065059" cy="380365"/>
          </a:xfrm>
        </p:spPr>
        <p:txBody>
          <a:bodyPr/>
          <a:lstStyle/>
          <a:p>
            <a:r>
              <a:rPr lang="en-GB"/>
              <a:t>“Create”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BBB5A8-96C2-115B-80DC-44F47FF5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HTTP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934B42-B45B-CFC0-E1D9-2D142B846A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8776" y="4821437"/>
            <a:ext cx="2065059" cy="380365"/>
          </a:xfrm>
        </p:spPr>
        <p:txBody>
          <a:bodyPr/>
          <a:lstStyle/>
          <a:p>
            <a:r>
              <a:rPr lang="en-GB"/>
              <a:t>Retrieve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D27CC-BE9B-DA93-216A-47583F86C0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1840" y="4821437"/>
            <a:ext cx="2065059" cy="380365"/>
          </a:xfrm>
        </p:spPr>
        <p:txBody>
          <a:bodyPr/>
          <a:lstStyle/>
          <a:p>
            <a:r>
              <a:rPr lang="en-GB"/>
              <a:t>“Edit”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B5223-FF00-6F9F-3785-5F2D5105392B}"/>
              </a:ext>
            </a:extLst>
          </p:cNvPr>
          <p:cNvSpPr/>
          <p:nvPr/>
        </p:nvSpPr>
        <p:spPr>
          <a:xfrm>
            <a:off x="948775" y="2405324"/>
            <a:ext cx="2065059" cy="20583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A96D5-478E-FC39-6322-EE486F27380E}"/>
              </a:ext>
            </a:extLst>
          </p:cNvPr>
          <p:cNvSpPr/>
          <p:nvPr/>
        </p:nvSpPr>
        <p:spPr>
          <a:xfrm>
            <a:off x="3691974" y="2399804"/>
            <a:ext cx="2065059" cy="2058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AAECAC-888E-ED52-9902-E5885DA2657D}"/>
              </a:ext>
            </a:extLst>
          </p:cNvPr>
          <p:cNvSpPr/>
          <p:nvPr/>
        </p:nvSpPr>
        <p:spPr>
          <a:xfrm>
            <a:off x="6441840" y="2399804"/>
            <a:ext cx="2065059" cy="2058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PUT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499E3C-9CD5-D3E1-6798-D5D55E3D037B}"/>
              </a:ext>
            </a:extLst>
          </p:cNvPr>
          <p:cNvSpPr txBox="1">
            <a:spLocks/>
          </p:cNvSpPr>
          <p:nvPr/>
        </p:nvSpPr>
        <p:spPr>
          <a:xfrm>
            <a:off x="9178164" y="4821437"/>
            <a:ext cx="2065059" cy="380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 spc="0">
                <a:solidFill>
                  <a:srgbClr val="2625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Inter Medium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“Remove”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9454B-2891-1194-1E4C-2F50E90AA5DF}"/>
              </a:ext>
            </a:extLst>
          </p:cNvPr>
          <p:cNvSpPr/>
          <p:nvPr/>
        </p:nvSpPr>
        <p:spPr>
          <a:xfrm>
            <a:off x="9178164" y="2399804"/>
            <a:ext cx="2065059" cy="20583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IBM Plex Mono" panose="020B0509050203000203" pitchFamily="49" charset="77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09485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8251C3-4F93-C9ED-5973-B94F2C015FC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</a:t>
            </a:r>
            <a:r>
              <a:rPr lang="en-SG">
                <a:solidFill>
                  <a:srgbClr val="6A737D"/>
                </a:solidFill>
              </a:rPr>
              <a:t>RESTful Routing with HTTP Methods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post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"/user"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</a:p>
          <a:p>
            <a:pPr>
              <a:buNone/>
            </a:pPr>
            <a:r>
              <a:rPr lang="en-SG" b="0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8E2DE2"/>
                </a:solidFill>
                <a:latin typeface="IBM Plex Mono"/>
                <a:ea typeface="Inter Medium"/>
                <a:cs typeface="Inter Medium"/>
              </a:rPr>
              <a:t>sends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tatus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200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005CC5"/>
                </a:solidFill>
                <a:latin typeface="IBM Plex Mono"/>
                <a:ea typeface="Inter Medium"/>
                <a:cs typeface="Inter Medium"/>
              </a:rPr>
              <a:t>app</a:t>
            </a:r>
            <a:r>
              <a:rPr lang="en-SG" err="1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put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(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"/user/:</a:t>
            </a:r>
            <a:r>
              <a:rPr lang="en-SG" err="1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uid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(</a:t>
            </a:r>
            <a:r>
              <a:rPr lang="en-SG" err="1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req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</a:t>
            </a:r>
            <a:r>
              <a:rPr lang="en-SG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res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) </a:t>
            </a:r>
            <a:r>
              <a:rPr lang="en-SG">
                <a:solidFill>
                  <a:srgbClr val="D73A49"/>
                </a:solidFill>
                <a:latin typeface="IBM Plex Mono"/>
                <a:ea typeface="Inter Medium"/>
                <a:cs typeface="Inter Medium"/>
              </a:rPr>
              <a:t>=&gt;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</a:t>
            </a:r>
          </a:p>
          <a:p>
            <a:r>
              <a:rPr lang="en-SG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  </a:t>
            </a:r>
            <a:r>
              <a:rPr lang="en-SG" err="1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res</a:t>
            </a:r>
            <a:r>
              <a:rPr lang="en-SG" err="1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sendStatus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(</a:t>
            </a:r>
            <a:r>
              <a:rPr lang="en-SG">
                <a:solidFill>
                  <a:srgbClr val="005CC5"/>
                </a:solidFill>
                <a:latin typeface="IBM Plex Mono"/>
                <a:ea typeface="Inter Medium"/>
                <a:cs typeface="Inter Medium"/>
              </a:rPr>
              <a:t>200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));</a:t>
            </a:r>
            <a:endParaRPr lang="en-SG" b="0">
              <a:solidFill>
                <a:srgbClr val="24292E"/>
              </a:solidFill>
              <a:effectLst/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005CC5"/>
                </a:solidFill>
                <a:latin typeface="IBM Plex Mono"/>
                <a:ea typeface="Inter Medium"/>
                <a:cs typeface="Inter Medium"/>
              </a:rPr>
              <a:t>app</a:t>
            </a:r>
            <a:r>
              <a:rPr lang="en-SG" err="1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delete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(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"/user/:</a:t>
            </a:r>
            <a:r>
              <a:rPr lang="en-SG" err="1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uid</a:t>
            </a:r>
            <a:r>
              <a:rPr lang="en-SG">
                <a:solidFill>
                  <a:srgbClr val="032F62"/>
                </a:solidFill>
                <a:latin typeface="IBM Plex Mono"/>
                <a:ea typeface="Inter Medium"/>
                <a:cs typeface="Inter Medium"/>
              </a:rPr>
              <a:t>"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(</a:t>
            </a:r>
            <a:r>
              <a:rPr lang="en-SG" err="1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req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, </a:t>
            </a:r>
            <a:r>
              <a:rPr lang="en-SG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res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) </a:t>
            </a:r>
            <a:r>
              <a:rPr lang="en-SG">
                <a:solidFill>
                  <a:srgbClr val="D73A49"/>
                </a:solidFill>
                <a:latin typeface="IBM Plex Mono"/>
                <a:ea typeface="Inter Medium"/>
                <a:cs typeface="Inter Medium"/>
              </a:rPr>
              <a:t>=&gt;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 </a:t>
            </a:r>
          </a:p>
          <a:p>
            <a:r>
              <a:rPr lang="en-SG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  </a:t>
            </a:r>
            <a:r>
              <a:rPr lang="en-SG" err="1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res</a:t>
            </a:r>
            <a:r>
              <a:rPr lang="en-SG" err="1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6F42C1"/>
                </a:solidFill>
                <a:latin typeface="IBM Plex Mono"/>
                <a:ea typeface="Inter Medium"/>
                <a:cs typeface="Inter Medium"/>
              </a:rPr>
              <a:t>sendStatus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(</a:t>
            </a:r>
            <a:r>
              <a:rPr lang="en-SG">
                <a:solidFill>
                  <a:srgbClr val="005CC5"/>
                </a:solidFill>
                <a:latin typeface="IBM Plex Mono"/>
                <a:ea typeface="Inter Medium"/>
                <a:cs typeface="Inter Medium"/>
              </a:rPr>
              <a:t>200</a:t>
            </a:r>
            <a:r>
              <a:rPr lang="en-SG">
                <a:solidFill>
                  <a:srgbClr val="24292E"/>
                </a:solidFill>
                <a:latin typeface="IBM Plex Mono"/>
                <a:ea typeface="Inter Medium"/>
                <a:cs typeface="Inter Medium"/>
              </a:rPr>
              <a:t>));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42DDA2-2425-1D30-7352-24AEEA4636B3}"/>
              </a:ext>
            </a:extLst>
          </p:cNvPr>
          <p:cNvSpPr/>
          <p:nvPr/>
        </p:nvSpPr>
        <p:spPr>
          <a:xfrm>
            <a:off x="1057174" y="1958921"/>
            <a:ext cx="685710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17ED6A-392B-2FCE-8703-6F284FBCCEAB}"/>
              </a:ext>
            </a:extLst>
          </p:cNvPr>
          <p:cNvSpPr/>
          <p:nvPr/>
        </p:nvSpPr>
        <p:spPr>
          <a:xfrm>
            <a:off x="1057174" y="4350845"/>
            <a:ext cx="961870" cy="332759"/>
          </a:xfrm>
          <a:prstGeom prst="roundRect">
            <a:avLst/>
          </a:prstGeom>
          <a:solidFill>
            <a:schemeClr val="accent2">
              <a:alpha val="21176"/>
            </a:schemeClr>
          </a:solidFill>
          <a:ln w="19050">
            <a:solidFill>
              <a:schemeClr val="accent2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BD64DB-5EF1-AAD8-5640-7E68C8933183}"/>
              </a:ext>
            </a:extLst>
          </p:cNvPr>
          <p:cNvSpPr/>
          <p:nvPr/>
        </p:nvSpPr>
        <p:spPr>
          <a:xfrm>
            <a:off x="1057174" y="3154883"/>
            <a:ext cx="532286" cy="332759"/>
          </a:xfrm>
          <a:prstGeom prst="roundRect">
            <a:avLst/>
          </a:prstGeom>
          <a:solidFill>
            <a:schemeClr val="accent5">
              <a:alpha val="21176"/>
            </a:schemeClr>
          </a:solidFill>
          <a:ln w="19050">
            <a:solidFill>
              <a:schemeClr val="accent5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7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984CB-D1F2-B298-A795-6CC758765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48EC-CE46-4AC2-5C00-ABCCF0B4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HTML Tag Attributes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928FDC8-21FC-4456-0A45-E3B74C0C1B49}"/>
              </a:ext>
            </a:extLst>
          </p:cNvPr>
          <p:cNvSpPr txBox="1">
            <a:spLocks/>
          </p:cNvSpPr>
          <p:nvPr/>
        </p:nvSpPr>
        <p:spPr>
          <a:xfrm>
            <a:off x="547437" y="2890849"/>
            <a:ext cx="11103911" cy="103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None/>
            </a:pPr>
            <a:r>
              <a:rPr lang="en-SG" sz="2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sz="2400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sz="2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sz="2400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sz="2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sz="2400">
                <a:solidFill>
                  <a:srgbClr val="032F62"/>
                </a:solidFill>
                <a:latin typeface="IBM Plex Mono" panose="020B0509050203000203" pitchFamily="49" charset="77"/>
              </a:rPr>
              <a:t>"unique" </a:t>
            </a:r>
            <a:r>
              <a:rPr lang="en-SG" sz="2400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class</a:t>
            </a:r>
            <a:r>
              <a:rPr lang="en-SG" sz="2400">
                <a:solidFill>
                  <a:srgbClr val="24292E"/>
                </a:solidFill>
                <a:latin typeface="IBM Plex Mono" panose="020B0509050203000203" pitchFamily="49" charset="77"/>
              </a:rPr>
              <a:t>=</a:t>
            </a:r>
            <a:r>
              <a:rPr lang="en-SG" sz="2400">
                <a:solidFill>
                  <a:srgbClr val="032F62"/>
                </a:solidFill>
                <a:latin typeface="IBM Plex Mono" panose="020B0509050203000203" pitchFamily="49" charset="77"/>
              </a:rPr>
              <a:t>"a-class"</a:t>
            </a:r>
            <a:r>
              <a:rPr lang="en-SG" sz="2400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  </a:t>
            </a:r>
            <a:r>
              <a:rPr lang="en-SG" sz="2400">
                <a:solidFill>
                  <a:srgbClr val="24292E"/>
                </a:solidFill>
                <a:latin typeface="IBM Plex Mono" panose="020B0509050203000203" pitchFamily="49" charset="77"/>
              </a:rPr>
              <a:t>&lt;</a:t>
            </a:r>
            <a:r>
              <a:rPr lang="en-SG" sz="2400" err="1">
                <a:solidFill>
                  <a:srgbClr val="22863A"/>
                </a:solidFill>
                <a:latin typeface="IBM Plex Mono" panose="020B0509050203000203" pitchFamily="49" charset="77"/>
              </a:rPr>
              <a:t>img</a:t>
            </a:r>
            <a:r>
              <a:rPr lang="en-SG" sz="2400">
                <a:solidFill>
                  <a:srgbClr val="22863A"/>
                </a:solidFill>
                <a:latin typeface="IBM Plex Mono" panose="020B0509050203000203" pitchFamily="49" charset="77"/>
              </a:rPr>
              <a:t> </a:t>
            </a:r>
            <a:r>
              <a:rPr lang="en-SG" sz="2400" err="1">
                <a:solidFill>
                  <a:srgbClr val="6F42C1"/>
                </a:solidFill>
                <a:latin typeface="IBM Plex Mono" panose="020B0509050203000203" pitchFamily="49" charset="77"/>
              </a:rPr>
              <a:t>src</a:t>
            </a:r>
            <a:r>
              <a:rPr lang="en-SG" sz="2400">
                <a:solidFill>
                  <a:srgbClr val="24292E"/>
                </a:solidFill>
                <a:latin typeface="IBM Plex Mono" panose="020B0509050203000203" pitchFamily="49" charset="77"/>
              </a:rPr>
              <a:t>=</a:t>
            </a:r>
            <a:r>
              <a:rPr lang="en-SG" sz="2400">
                <a:solidFill>
                  <a:srgbClr val="032F62"/>
                </a:solidFill>
                <a:latin typeface="IBM Plex Mono" panose="020B0509050203000203" pitchFamily="49" charset="77"/>
              </a:rPr>
              <a:t>"/</a:t>
            </a:r>
            <a:r>
              <a:rPr lang="en-SG" sz="2400" err="1">
                <a:solidFill>
                  <a:srgbClr val="032F62"/>
                </a:solidFill>
                <a:latin typeface="IBM Plex Mono" panose="020B0509050203000203" pitchFamily="49" charset="77"/>
              </a:rPr>
              <a:t>image.png</a:t>
            </a:r>
            <a:r>
              <a:rPr lang="en-SG" sz="2400">
                <a:solidFill>
                  <a:srgbClr val="032F62"/>
                </a:solidFill>
                <a:latin typeface="IBM Plex Mono" panose="020B0509050203000203" pitchFamily="49" charset="77"/>
              </a:rPr>
              <a:t>"</a:t>
            </a:r>
            <a:r>
              <a:rPr lang="en-SG" sz="2400">
                <a:solidFill>
                  <a:srgbClr val="24292E"/>
                </a:solidFill>
                <a:latin typeface="IBM Plex Mono" panose="020B0509050203000203" pitchFamily="49" charset="77"/>
              </a:rPr>
              <a:t>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01D06-E5FA-7A37-3606-7FAED583F17C}"/>
              </a:ext>
            </a:extLst>
          </p:cNvPr>
          <p:cNvSpPr txBox="1"/>
          <p:nvPr/>
        </p:nvSpPr>
        <p:spPr>
          <a:xfrm>
            <a:off x="2692209" y="3925625"/>
            <a:ext cx="1530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/>
              <a:t>Open Tag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CE3854-EF2F-4061-23CD-F72981FB260D}"/>
              </a:ext>
            </a:extLst>
          </p:cNvPr>
          <p:cNvSpPr/>
          <p:nvPr/>
        </p:nvSpPr>
        <p:spPr>
          <a:xfrm>
            <a:off x="8057720" y="3176337"/>
            <a:ext cx="2963206" cy="496260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97ECD0-0332-81E7-817E-E9A79CD8F61A}"/>
              </a:ext>
            </a:extLst>
          </p:cNvPr>
          <p:cNvSpPr/>
          <p:nvPr/>
        </p:nvSpPr>
        <p:spPr>
          <a:xfrm>
            <a:off x="1685567" y="3160107"/>
            <a:ext cx="2013284" cy="496260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7A0975-4B70-F1DC-5712-4402C72C887D}"/>
              </a:ext>
            </a:extLst>
          </p:cNvPr>
          <p:cNvSpPr/>
          <p:nvPr/>
        </p:nvSpPr>
        <p:spPr>
          <a:xfrm>
            <a:off x="3865000" y="3160107"/>
            <a:ext cx="2755805" cy="496260"/>
          </a:xfrm>
          <a:prstGeom prst="roundRect">
            <a:avLst/>
          </a:prstGeom>
          <a:solidFill>
            <a:srgbClr val="3EEE91">
              <a:alpha val="21176"/>
            </a:srgbClr>
          </a:solidFill>
          <a:ln w="19050">
            <a:solidFill>
              <a:srgbClr val="3EEE91">
                <a:alpha val="5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4DF1E-0A2E-DA8C-DFE9-E1C0B2427805}"/>
              </a:ext>
            </a:extLst>
          </p:cNvPr>
          <p:cNvSpPr txBox="1"/>
          <p:nvPr/>
        </p:nvSpPr>
        <p:spPr>
          <a:xfrm>
            <a:off x="8057720" y="3925625"/>
            <a:ext cx="2672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b="1"/>
              <a:t>Void Element</a:t>
            </a:r>
          </a:p>
        </p:txBody>
      </p:sp>
    </p:spTree>
    <p:extLst>
      <p:ext uri="{BB962C8B-B14F-4D97-AF65-F5344CB8AC3E}">
        <p14:creationId xmlns:p14="http://schemas.microsoft.com/office/powerpoint/2010/main" val="62801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C0142-3E52-3952-7DF5-55D1174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CAE33-1479-D149-8C04-0D9B6C07BDBB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60364-5EBF-53DC-0D04-25B6CCB0810F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17EFD-D602-6120-4CAC-11991434B787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87802-BE7B-4845-C65F-3B1C9304B827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r>
              <a:rPr lang="en-GB" b="1">
                <a:latin typeface="IBM Plex Mono" panose="020B0509050203000203" pitchFamily="49" charset="77"/>
              </a:rPr>
              <a:t>/friends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989E7-8B9F-126A-4603-F2CEF79102E2}"/>
              </a:ext>
            </a:extLst>
          </p:cNvPr>
          <p:cNvSpPr/>
          <p:nvPr/>
        </p:nvSpPr>
        <p:spPr>
          <a:xfrm>
            <a:off x="4088338" y="1834482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/user/1234/friends</a:t>
            </a:r>
          </a:p>
        </p:txBody>
      </p:sp>
    </p:spTree>
    <p:extLst>
      <p:ext uri="{BB962C8B-B14F-4D97-AF65-F5344CB8AC3E}">
        <p14:creationId xmlns:p14="http://schemas.microsoft.com/office/powerpoint/2010/main" val="17564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AE617-DEB8-5FC6-7582-B057DCECE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6C41C5-9DD2-C126-04EE-1EA08D1FDB4D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DBBC7-57D9-E49D-8AFE-2B1E467A84D3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E6F4F-5A7B-777B-5550-E1B30955FF24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954B28-99EC-B6D0-5663-BC06C59F18C7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r>
              <a:rPr lang="en-GB" b="1">
                <a:latin typeface="IBM Plex Mono" panose="020B0509050203000203" pitchFamily="49" charset="77"/>
              </a:rPr>
              <a:t>/friends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C329F-01B8-BCA6-7FF6-EAC70B43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31109-E4AB-8435-6B79-09B3DB37FB4E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/user/1234/friends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FD991-071F-C7E3-8161-4AA9AE5199FA}"/>
              </a:ext>
            </a:extLst>
          </p:cNvPr>
          <p:cNvSpPr/>
          <p:nvPr/>
        </p:nvSpPr>
        <p:spPr>
          <a:xfrm>
            <a:off x="4088338" y="1834482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/user/8888</a:t>
            </a:r>
          </a:p>
        </p:txBody>
      </p:sp>
    </p:spTree>
    <p:extLst>
      <p:ext uri="{BB962C8B-B14F-4D97-AF65-F5344CB8AC3E}">
        <p14:creationId xmlns:p14="http://schemas.microsoft.com/office/powerpoint/2010/main" val="284338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878FF-C7ED-4047-2889-F663B5F2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997E09-0E97-D352-42B5-3D115DEA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C65EE-A14A-9BDA-BB77-06DF86564AD9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r>
              <a:rPr lang="en-GB" b="1">
                <a:latin typeface="IBM Plex Mono" panose="020B0509050203000203" pitchFamily="49" charset="77"/>
              </a:rPr>
              <a:t>/friends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8792B2-B473-CB07-F6E7-0B8134351147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/user/8888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D0DA77-A3F0-9984-7A63-14F3E0FF97DE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2623A-764F-300C-637E-4F9035E0F500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433FB-276F-DC7E-7025-F0273A1E5730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</p:spTree>
    <p:extLst>
      <p:ext uri="{BB962C8B-B14F-4D97-AF65-F5344CB8AC3E}">
        <p14:creationId xmlns:p14="http://schemas.microsoft.com/office/powerpoint/2010/main" val="3969697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B255F-E05E-9E6C-F69B-EE9ACB42E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E7F78-EF16-A2F2-DC73-82FFE21C6823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40D93F-6A09-CE39-6FC1-848EC2F9A6A0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E1D9C9-EA53-67F2-4234-E2E4E363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982D7F-F05B-24AE-56C3-5BDB61A533A1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A7306E-D9D1-950E-0965-4AE359DCEF5E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r>
              <a:rPr lang="en-GB" b="1">
                <a:latin typeface="IBM Plex Mono" panose="020B0509050203000203" pitchFamily="49" charset="77"/>
              </a:rPr>
              <a:t>/friends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149A78-1AE6-6D47-DE21-233B36646191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/user/8888</a:t>
            </a:r>
          </a:p>
        </p:txBody>
      </p:sp>
    </p:spTree>
    <p:extLst>
      <p:ext uri="{BB962C8B-B14F-4D97-AF65-F5344CB8AC3E}">
        <p14:creationId xmlns:p14="http://schemas.microsoft.com/office/powerpoint/2010/main" val="714156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81E3-FE2C-AF86-A805-D698AB30D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E9BF4A-32AF-08D1-F48A-1B2F3AC05AED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38782B-4354-53A0-8297-B25479869C3F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1E02F-6612-D011-C2D1-44CAEA89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C7B36C-D755-0AA9-44BE-D44344F6FCE4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580D9C-F513-9C3D-F744-60CBE8E39CC6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r>
              <a:rPr lang="en-GB" b="1">
                <a:latin typeface="IBM Plex Mono" panose="020B0509050203000203" pitchFamily="49" charset="77"/>
              </a:rPr>
              <a:t>/friends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C1FD10-BCAF-AF2B-0BFD-FD59DC770DEA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PUT 	/user/8888</a:t>
            </a:r>
          </a:p>
        </p:txBody>
      </p:sp>
    </p:spTree>
    <p:extLst>
      <p:ext uri="{BB962C8B-B14F-4D97-AF65-F5344CB8AC3E}">
        <p14:creationId xmlns:p14="http://schemas.microsoft.com/office/powerpoint/2010/main" val="199826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1F763-2E37-0022-3EEB-A8CD0A70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AF99E-F9C8-404A-FE8B-50A39246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A0A20-BAEB-A6FD-6E51-DAD0B28FDC29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GET 	/user/events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29492-C04C-3011-7F78-A066E3326773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B07C4-31B4-9A95-4FE1-37A8D43C1A92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DD80F-8435-E02A-6369-787B00BE58B8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GET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AEF673-C1F8-CF30-8B82-F22949E69A15}"/>
              </a:ext>
            </a:extLst>
          </p:cNvPr>
          <p:cNvSpPr/>
          <p:nvPr/>
        </p:nvSpPr>
        <p:spPr>
          <a:xfrm>
            <a:off x="4088338" y="1834482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GET 	/user/events</a:t>
            </a:r>
          </a:p>
        </p:txBody>
      </p:sp>
    </p:spTree>
    <p:extLst>
      <p:ext uri="{BB962C8B-B14F-4D97-AF65-F5344CB8AC3E}">
        <p14:creationId xmlns:p14="http://schemas.microsoft.com/office/powerpoint/2010/main" val="3728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9CBD8-E143-92FF-B14A-16D2F8E09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204C2-6984-CA83-4499-CE0F54FFA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Express Routing 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E1082-8FB8-38B5-4ACA-64956DFBC0E7}"/>
              </a:ext>
            </a:extLst>
          </p:cNvPr>
          <p:cNvSpPr/>
          <p:nvPr/>
        </p:nvSpPr>
        <p:spPr>
          <a:xfrm>
            <a:off x="4088338" y="4020984"/>
            <a:ext cx="401532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GET 	/user/events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E1A90-F39F-E04B-003A-935F6DF7A13A}"/>
              </a:ext>
            </a:extLst>
          </p:cNvPr>
          <p:cNvSpPr/>
          <p:nvPr/>
        </p:nvSpPr>
        <p:spPr>
          <a:xfrm>
            <a:off x="4088338" y="3490992"/>
            <a:ext cx="401532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DELETE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E2B94-FF1A-9B1F-F050-F51F96828914}"/>
              </a:ext>
            </a:extLst>
          </p:cNvPr>
          <p:cNvSpPr/>
          <p:nvPr/>
        </p:nvSpPr>
        <p:spPr>
          <a:xfrm>
            <a:off x="4088338" y="4550976"/>
            <a:ext cx="401532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PUT 	/user/:id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2C042-0C45-0AAB-009F-BBF7EC511B50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latin typeface="IBM Plex Mono" panose="020B0509050203000203" pitchFamily="49" charset="77"/>
              </a:rPr>
              <a:t>GET 	/user/:</a:t>
            </a:r>
            <a:r>
              <a:rPr lang="en-GB" b="1" err="1">
                <a:latin typeface="IBM Plex Mono" panose="020B0509050203000203" pitchFamily="49" charset="77"/>
              </a:rPr>
              <a:t>uid</a:t>
            </a:r>
            <a:endParaRPr lang="en-GB" b="1">
              <a:latin typeface="IBM Plex Mono" panose="020B0509050203000203" pitchFamily="49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CD87D-4717-DC4B-6198-C74AFF8CBF0F}"/>
              </a:ext>
            </a:extLst>
          </p:cNvPr>
          <p:cNvSpPr/>
          <p:nvPr/>
        </p:nvSpPr>
        <p:spPr>
          <a:xfrm>
            <a:off x="4088338" y="2961000"/>
            <a:ext cx="4015324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chemeClr val="tx1"/>
                </a:solidFill>
                <a:latin typeface="IBM Plex Mono" panose="020B0509050203000203" pitchFamily="49" charset="77"/>
              </a:rPr>
              <a:t>GET 	/user/events</a:t>
            </a:r>
          </a:p>
        </p:txBody>
      </p:sp>
    </p:spTree>
    <p:extLst>
      <p:ext uri="{BB962C8B-B14F-4D97-AF65-F5344CB8AC3E}">
        <p14:creationId xmlns:p14="http://schemas.microsoft.com/office/powerpoint/2010/main" val="2553226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7B76-AA3F-4DE8-29F8-C3D9BF76C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Middleware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742E1-E7FE-6AB9-D69B-7320058A5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With </a:t>
            </a:r>
            <a:r>
              <a:rPr lang="en-GB" err="1"/>
              <a:t>ExpressJS</a:t>
            </a:r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BB618D-6535-771B-E563-B436F3D9E8B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00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034BC-A4BD-C191-07B3-7BCB14449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11B1C0-70F2-A02C-1842-DEC6EB5BDC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Middleware Example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post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/>
                <a:ea typeface="Inter Medium"/>
                <a:cs typeface="Inter Medium"/>
              </a:rPr>
              <a:t>"/user"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/>
                <a:ea typeface="Inter Medium"/>
                <a:cs typeface="Inter Medium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 </a:t>
            </a:r>
          </a:p>
          <a:p>
            <a:r>
              <a:rPr lang="en-SG" b="0">
                <a:solidFill>
                  <a:srgbClr val="E36209"/>
                </a:solidFill>
                <a:effectLst/>
                <a:latin typeface="IBM Plex Mono"/>
                <a:ea typeface="Inter Medium"/>
                <a:cs typeface="Inter Medium"/>
              </a:rPr>
              <a:t>  </a:t>
            </a:r>
            <a:r>
              <a:rPr lang="en-SG" err="1">
                <a:solidFill>
                  <a:srgbClr val="E36209"/>
                </a:solidFill>
                <a:latin typeface="IBM Plex Mono"/>
                <a:ea typeface="Inter Medium"/>
                <a:cs typeface="Inter Medium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err="1">
                <a:solidFill>
                  <a:srgbClr val="8E2DE2"/>
                </a:solidFill>
                <a:latin typeface="IBM Plex Mono"/>
                <a:ea typeface="Inter Medium"/>
                <a:cs typeface="Inter Medium"/>
              </a:rPr>
              <a:t>sendStatus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200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));</a:t>
            </a:r>
            <a:endParaRPr lang="en-SG">
              <a:solidFill>
                <a:srgbClr val="24292E"/>
              </a:solidFill>
              <a:latin typeface="IBM Plex Mono"/>
              <a:ea typeface="Inter Medium"/>
              <a:cs typeface="Inter Medium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/>
                <a:ea typeface="Inter Medium"/>
                <a:cs typeface="Inter Medium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/>
                <a:ea typeface="Inter Medium"/>
                <a:cs typeface="Inter Medium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/>
                <a:ea typeface="Inter Medium"/>
                <a:cs typeface="Inter Medium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60622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A881-EC27-091F-F94C-2C66B877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D57E3-45D4-78BF-CB9B-8B87757F90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Middleware Example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{};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post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Object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keys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).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length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+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.body?.name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??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"Unknown"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status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200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</a:t>
            </a:r>
          </a:p>
          <a:p>
            <a:pPr>
              <a:buNone/>
            </a:pPr>
            <a:r>
              <a:rPr lang="en-SG">
                <a:solidFill>
                  <a:srgbClr val="24292E"/>
                </a:solidFill>
              </a:rPr>
              <a:t>    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({ id, message: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`Added ${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]}`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1B463-D41A-17A8-9C6B-BFEBB3D995E7}"/>
              </a:ext>
            </a:extLst>
          </p:cNvPr>
          <p:cNvGrpSpPr/>
          <p:nvPr/>
        </p:nvGrpSpPr>
        <p:grpSpPr>
          <a:xfrm>
            <a:off x="541268" y="3545602"/>
            <a:ext cx="11103911" cy="369332"/>
            <a:chOff x="541268" y="1527483"/>
            <a:chExt cx="11103911" cy="3693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B3F8E12-EDBF-375F-A147-4C7611964796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4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IBM Plex Mono" panose="020B0509050203000203" pitchFamily="49" charset="77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A7FBB9D-13B2-5E02-791F-E9CB79CB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97499" y="1541233"/>
              <a:ext cx="320400" cy="32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1FA622-D3DF-7467-8309-AA4BE0C431DB}"/>
                </a:ext>
              </a:extLst>
            </p:cNvPr>
            <p:cNvSpPr txBox="1"/>
            <p:nvPr/>
          </p:nvSpPr>
          <p:spPr>
            <a:xfrm>
              <a:off x="6917899" y="1527483"/>
              <a:ext cx="472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err="1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req.body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 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is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 undefined</a:t>
              </a:r>
              <a:endParaRPr lang="en-GB">
                <a:solidFill>
                  <a:schemeClr val="accent4">
                    <a:lumMod val="75000"/>
                  </a:schemeClr>
                </a:solidFill>
                <a:latin typeface="IBM Plex Mono" panose="020B0509050203000203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4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DFF4-3D30-FB68-7B32-5B3926C81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A86EFE-7D21-6BD1-6AC8-4D4EB0F63BD7}"/>
              </a:ext>
            </a:extLst>
          </p:cNvPr>
          <p:cNvSpPr/>
          <p:nvPr/>
        </p:nvSpPr>
        <p:spPr>
          <a:xfrm>
            <a:off x="542658" y="770022"/>
            <a:ext cx="5553342" cy="336884"/>
          </a:xfrm>
          <a:prstGeom prst="roundRect">
            <a:avLst>
              <a:gd name="adj" fmla="val 0"/>
            </a:avLst>
          </a:prstGeom>
          <a:solidFill>
            <a:schemeClr val="accent5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989465-EFD4-52E1-D33C-86B564D8142D}"/>
              </a:ext>
            </a:extLst>
          </p:cNvPr>
          <p:cNvSpPr/>
          <p:nvPr/>
        </p:nvSpPr>
        <p:spPr>
          <a:xfrm>
            <a:off x="541270" y="1218943"/>
            <a:ext cx="5553342" cy="340806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CCA00C-C5F0-83E0-392B-F6D7F53FE81B}"/>
              </a:ext>
            </a:extLst>
          </p:cNvPr>
          <p:cNvSpPr/>
          <p:nvPr/>
        </p:nvSpPr>
        <p:spPr>
          <a:xfrm>
            <a:off x="835515" y="1605501"/>
            <a:ext cx="4967144" cy="1240827"/>
          </a:xfrm>
          <a:prstGeom prst="roundRect">
            <a:avLst>
              <a:gd name="adj" fmla="val 0"/>
            </a:avLst>
          </a:prstGeom>
          <a:solidFill>
            <a:schemeClr val="accent1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81CE91-C0B7-0462-D215-05DC8F5F001C}"/>
              </a:ext>
            </a:extLst>
          </p:cNvPr>
          <p:cNvSpPr/>
          <p:nvPr/>
        </p:nvSpPr>
        <p:spPr>
          <a:xfrm>
            <a:off x="834369" y="2922973"/>
            <a:ext cx="4967144" cy="1240827"/>
          </a:xfrm>
          <a:prstGeom prst="roundRect">
            <a:avLst>
              <a:gd name="adj" fmla="val 0"/>
            </a:avLst>
          </a:prstGeom>
          <a:solidFill>
            <a:schemeClr val="accent2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8D6C04-F388-12BA-D5EC-AC2A3D80AC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ts val="2400"/>
              </a:lnSpc>
            </a:pPr>
            <a:r>
              <a:rPr lang="en-SG">
                <a:solidFill>
                  <a:srgbClr val="6A737D"/>
                </a:solidFill>
              </a:rPr>
              <a:t>&lt;!– HTML Basic Structure--&gt; </a:t>
            </a:r>
          </a:p>
          <a:p>
            <a:pPr>
              <a:lnSpc>
                <a:spcPts val="2400"/>
              </a:lnSpc>
            </a:pPr>
            <a:r>
              <a:rPr lang="en-SG">
                <a:solidFill>
                  <a:srgbClr val="24292E"/>
                </a:solidFill>
              </a:rPr>
              <a:t>&lt;!</a:t>
            </a:r>
            <a:r>
              <a:rPr lang="en-SG">
                <a:solidFill>
                  <a:srgbClr val="22863A"/>
                </a:solidFill>
              </a:rPr>
              <a:t>DOCTYPE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html</a:t>
            </a:r>
            <a:r>
              <a:rPr lang="en-SG">
                <a:solidFill>
                  <a:srgbClr val="24292E"/>
                </a:solidFill>
              </a:rPr>
              <a:t>&gt;</a:t>
            </a:r>
            <a:endParaRPr lang="en-SG" b="0">
              <a:solidFill>
                <a:srgbClr val="24292E"/>
              </a:solidFill>
              <a:effectLst/>
            </a:endParaRPr>
          </a:p>
          <a:p>
            <a:pPr>
              <a:lnSpc>
                <a:spcPts val="2400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</a:rPr>
              <a:t>html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lnSpc>
                <a:spcPts val="2400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</a:rPr>
              <a:t>head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lnSpc>
                <a:spcPts val="2400"/>
              </a:lnSpc>
            </a:pPr>
            <a:r>
              <a:rPr lang="en-SG">
                <a:solidFill>
                  <a:srgbClr val="24292E"/>
                </a:solidFill>
              </a:rPr>
              <a:t>    ...</a:t>
            </a:r>
            <a:endParaRPr lang="en-SG" b="0">
              <a:solidFill>
                <a:srgbClr val="24292E"/>
              </a:solidFill>
              <a:effectLst/>
            </a:endParaRPr>
          </a:p>
          <a:p>
            <a:pPr>
              <a:lnSpc>
                <a:spcPts val="2400"/>
              </a:lnSpc>
            </a:pPr>
            <a:r>
              <a:rPr lang="en-SG">
                <a:solidFill>
                  <a:srgbClr val="24292E"/>
                </a:solidFill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</a:rPr>
              <a:t>head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lnSpc>
                <a:spcPts val="2400"/>
              </a:lnSpc>
            </a:pPr>
            <a:r>
              <a:rPr lang="en-SG">
                <a:solidFill>
                  <a:srgbClr val="24292E"/>
                </a:solidFill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lnSpc>
                <a:spcPts val="2400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  ...</a:t>
            </a:r>
          </a:p>
          <a:p>
            <a:pPr>
              <a:lnSpc>
                <a:spcPts val="2400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lnSpc>
                <a:spcPts val="2400"/>
              </a:lnSpc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</a:rPr>
              <a:t>html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152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D566D-1ABD-C93E-E65F-F0A2BF994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48FE6-C860-2875-8138-98293A8042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// Middleware Example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require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"express"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lnSpc>
                <a:spcPts val="2025"/>
              </a:lnSpc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use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express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json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());</a:t>
            </a:r>
          </a:p>
          <a:p>
            <a:pPr>
              <a:lnSpc>
                <a:spcPts val="2025"/>
              </a:lnSpc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{};</a:t>
            </a: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post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"/user"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Object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keys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).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length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+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1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  users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]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.body?.name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??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"Unknown"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;</a:t>
            </a:r>
          </a:p>
          <a:p>
            <a:pPr>
              <a:buNone/>
            </a:pP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status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200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</a:t>
            </a:r>
          </a:p>
          <a:p>
            <a:pPr>
              <a:buNone/>
            </a:pPr>
            <a:r>
              <a:rPr lang="en-SG">
                <a:solidFill>
                  <a:srgbClr val="24292E"/>
                </a:solidFill>
              </a:rPr>
              <a:t>    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send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({ id, message: 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`Added ${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users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[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id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]}`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});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});</a:t>
            </a:r>
          </a:p>
          <a:p>
            <a:pPr>
              <a:buNone/>
            </a:pPr>
            <a:r>
              <a:rPr lang="en-SG" b="0" err="1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app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listen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05CC5"/>
                </a:solidFill>
                <a:effectLst/>
                <a:latin typeface="IBM Plex Mono" panose="020B0509050203000203" pitchFamily="49" charset="77"/>
              </a:rPr>
              <a:t>3000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D88DC8-3D1E-E350-268B-EAC906DA665D}"/>
              </a:ext>
            </a:extLst>
          </p:cNvPr>
          <p:cNvGrpSpPr/>
          <p:nvPr/>
        </p:nvGrpSpPr>
        <p:grpSpPr>
          <a:xfrm>
            <a:off x="541268" y="1925255"/>
            <a:ext cx="11103912" cy="369332"/>
            <a:chOff x="541268" y="1527483"/>
            <a:chExt cx="11103912" cy="36933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032EE8F-895A-6FE4-76F6-46D088C8BDB1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6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E9AD992-2812-7CD9-84FE-4356AAD5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E4B118-D57E-A17B-7F96-AE984A004823}"/>
                </a:ext>
              </a:extLst>
            </p:cNvPr>
            <p:cNvSpPr txBox="1"/>
            <p:nvPr/>
          </p:nvSpPr>
          <p:spPr>
            <a:xfrm>
              <a:off x="4406568" y="1527483"/>
              <a:ext cx="723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6">
                      <a:lumMod val="75000"/>
                    </a:schemeClr>
                  </a:solidFill>
                </a:rPr>
                <a:t>Added middleware to process JSON content type</a:t>
              </a:r>
              <a:endParaRPr lang="en-GB">
                <a:solidFill>
                  <a:schemeClr val="accent6">
                    <a:lumMod val="75000"/>
                  </a:schemeClr>
                </a:solidFill>
                <a:latin typeface="IBM Plex Mono" panose="020B0509050203000203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857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F3F81-2CAA-AF2F-7EE9-4D55F896FB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DC9A-D3EE-5DDE-FE97-646A6B436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0138" y="1712199"/>
            <a:ext cx="9974908" cy="2216112"/>
          </a:xfrm>
        </p:spPr>
        <p:txBody>
          <a:bodyPr/>
          <a:lstStyle/>
          <a:p>
            <a:r>
              <a:rPr lang="en-GB"/>
              <a:t>Functions that have access to the request, response and next middleware function in the request-response cycle</a:t>
            </a:r>
          </a:p>
        </p:txBody>
      </p:sp>
    </p:spTree>
    <p:extLst>
      <p:ext uri="{BB962C8B-B14F-4D97-AF65-F5344CB8AC3E}">
        <p14:creationId xmlns:p14="http://schemas.microsoft.com/office/powerpoint/2010/main" val="3474078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F3F81-2CAA-AF2F-7EE9-4D55F896FB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Middleware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5DC9A-D3EE-5DDE-FE97-646A6B436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0138" y="1712199"/>
            <a:ext cx="9974908" cy="2216112"/>
          </a:xfrm>
        </p:spPr>
        <p:txBody>
          <a:bodyPr/>
          <a:lstStyle/>
          <a:p>
            <a:r>
              <a:rPr lang="en-GB"/>
              <a:t>Functions that have access to the request, response and next middleware function in the request-response cycle</a:t>
            </a:r>
          </a:p>
        </p:txBody>
      </p:sp>
    </p:spTree>
    <p:extLst>
      <p:ext uri="{BB962C8B-B14F-4D97-AF65-F5344CB8AC3E}">
        <p14:creationId xmlns:p14="http://schemas.microsoft.com/office/powerpoint/2010/main" val="39298992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9E5E976-CE62-BED0-CC72-21F15F1C1FF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355A6-49BB-7193-C4F4-B3043E85C4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Middleware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100C5-51A2-646B-2F06-EDFA2C8AC7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21806" y="2244508"/>
            <a:ext cx="6224763" cy="500451"/>
          </a:xfrm>
        </p:spPr>
        <p:txBody>
          <a:bodyPr/>
          <a:lstStyle/>
          <a:p>
            <a:r>
              <a:rPr lang="en-GB"/>
              <a:t>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DDE23-B98F-372B-D7C9-E50876FB84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1806" y="2930164"/>
            <a:ext cx="6224763" cy="500451"/>
          </a:xfrm>
        </p:spPr>
        <p:txBody>
          <a:bodyPr/>
          <a:lstStyle/>
          <a:p>
            <a:r>
              <a:rPr lang="en-GB"/>
              <a:t>Request 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15EA3F-8F7B-907C-FAEF-9C02B1CB16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21805" y="3615821"/>
            <a:ext cx="6224763" cy="500451"/>
          </a:xfrm>
        </p:spPr>
        <p:txBody>
          <a:bodyPr/>
          <a:lstStyle/>
          <a:p>
            <a:r>
              <a:rPr lang="en-GB"/>
              <a:t>Request Validation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BDD26C-CA47-DBF7-7AEF-D40DA2EC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CE9B718-2AB5-8443-4EF4-8542AA236673}"/>
              </a:ext>
            </a:extLst>
          </p:cNvPr>
          <p:cNvSpPr txBox="1">
            <a:spLocks/>
          </p:cNvSpPr>
          <p:nvPr/>
        </p:nvSpPr>
        <p:spPr>
          <a:xfrm>
            <a:off x="5421804" y="4301478"/>
            <a:ext cx="6224763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Error Handling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B6C1EF6-3E28-5304-3E8A-0D9ADEF615FB}"/>
              </a:ext>
            </a:extLst>
          </p:cNvPr>
          <p:cNvSpPr txBox="1">
            <a:spLocks/>
          </p:cNvSpPr>
          <p:nvPr/>
        </p:nvSpPr>
        <p:spPr>
          <a:xfrm>
            <a:off x="5421803" y="4987134"/>
            <a:ext cx="6224763" cy="500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 spc="0">
                <a:solidFill>
                  <a:srgbClr val="262528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Inter SemiBold" panose="02000503000000020004" pitchFamily="2" charset="0"/>
              </a:defRPr>
            </a:lvl1pPr>
            <a:lvl2pPr marL="227013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 spc="0">
                <a:solidFill>
                  <a:srgbClr val="262528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894745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B461B-7E36-4C32-71E9-36A025324B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Custom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if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.user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&amp;&amp;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.user.isLoggedIn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{</a:t>
            </a:r>
          </a:p>
          <a:p>
            <a:pPr>
              <a:buNone/>
            </a:pP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    return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</a:t>
            </a:r>
          </a:p>
          <a:p>
            <a:pPr>
              <a:buNone/>
            </a:pP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 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.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redirect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(</a:t>
            </a:r>
            <a:r>
              <a:rPr lang="en-SG" b="0">
                <a:solidFill>
                  <a:srgbClr val="032F62"/>
                </a:solidFill>
                <a:effectLst/>
                <a:latin typeface="IBM Plex Mono" panose="020B0509050203000203" pitchFamily="49" charset="77"/>
              </a:rPr>
              <a:t>"/login"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7F9A3B-4BD9-8A98-4DD9-A756C2D9BA70}"/>
              </a:ext>
            </a:extLst>
          </p:cNvPr>
          <p:cNvSpPr/>
          <p:nvPr/>
        </p:nvSpPr>
        <p:spPr>
          <a:xfrm>
            <a:off x="2793921" y="1951481"/>
            <a:ext cx="452506" cy="332759"/>
          </a:xfrm>
          <a:prstGeom prst="roundRect">
            <a:avLst/>
          </a:prstGeom>
          <a:solidFill>
            <a:schemeClr val="accent6">
              <a:alpha val="21176"/>
            </a:schemeClr>
          </a:solidFill>
          <a:ln w="19050">
            <a:solidFill>
              <a:schemeClr val="accent6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2B057C-9DEF-2D5B-877F-CF40874F7A85}"/>
              </a:ext>
            </a:extLst>
          </p:cNvPr>
          <p:cNvSpPr/>
          <p:nvPr/>
        </p:nvSpPr>
        <p:spPr>
          <a:xfrm>
            <a:off x="3475118" y="1951481"/>
            <a:ext cx="452506" cy="332759"/>
          </a:xfrm>
          <a:prstGeom prst="roundRect">
            <a:avLst/>
          </a:prstGeom>
          <a:solidFill>
            <a:schemeClr val="accent5">
              <a:alpha val="21176"/>
            </a:schemeClr>
          </a:solidFill>
          <a:ln w="19050">
            <a:solidFill>
              <a:schemeClr val="accent5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665921-46D3-640D-8D30-3B620E8E8D70}"/>
              </a:ext>
            </a:extLst>
          </p:cNvPr>
          <p:cNvSpPr/>
          <p:nvPr/>
        </p:nvSpPr>
        <p:spPr>
          <a:xfrm>
            <a:off x="4156315" y="1951481"/>
            <a:ext cx="581382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D2B54-3836-278C-CBE9-9D136853CC6C}"/>
              </a:ext>
            </a:extLst>
          </p:cNvPr>
          <p:cNvGrpSpPr/>
          <p:nvPr/>
        </p:nvGrpSpPr>
        <p:grpSpPr>
          <a:xfrm>
            <a:off x="541268" y="2747803"/>
            <a:ext cx="11103911" cy="369332"/>
            <a:chOff x="541268" y="1527483"/>
            <a:chExt cx="11103911" cy="36933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2EEBC81-1B83-498E-E71D-A59CF0928A5E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4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IBM Plex Mono" panose="020B0509050203000203" pitchFamily="49" charset="77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431538C-960A-3793-7070-741F74FD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501BC1-B1AB-6795-D9B3-92E51ADF9A52}"/>
                </a:ext>
              </a:extLst>
            </p:cNvPr>
            <p:cNvSpPr txBox="1"/>
            <p:nvPr/>
          </p:nvSpPr>
          <p:spPr>
            <a:xfrm>
              <a:off x="4406568" y="1527483"/>
              <a:ext cx="472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Ensure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 next()</a:t>
              </a:r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is called!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86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9113-BBF5-4871-46DC-642781A6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53FC5-8EE0-016C-5AE6-6C78A1790A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Custom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{…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r>
              <a:rPr lang="en-SG" err="1">
                <a:solidFill>
                  <a:srgbClr val="005CC5"/>
                </a:solidFill>
              </a:rPr>
              <a:t>app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use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 err="1">
                <a:solidFill>
                  <a:srgbClr val="6F42C1"/>
                </a:solidFill>
              </a:rPr>
              <a:t>isAuth</a:t>
            </a:r>
            <a:r>
              <a:rPr lang="en-SG">
                <a:solidFill>
                  <a:srgbClr val="24292E"/>
                </a:solidFill>
              </a:rPr>
              <a:t>);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FDC04D-80D1-7738-A08A-5CC919FBCF68}"/>
              </a:ext>
            </a:extLst>
          </p:cNvPr>
          <p:cNvGrpSpPr/>
          <p:nvPr/>
        </p:nvGrpSpPr>
        <p:grpSpPr>
          <a:xfrm>
            <a:off x="541268" y="3141381"/>
            <a:ext cx="11103912" cy="369332"/>
            <a:chOff x="541268" y="1527483"/>
            <a:chExt cx="11103912" cy="36933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983260-49DB-BB3F-3C36-E9AF9CF39B8A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6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D3F19D0-DF9A-41AA-0E6A-4473BFE0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3A2A60-844E-190A-3663-D26294A8061E}"/>
                </a:ext>
              </a:extLst>
            </p:cNvPr>
            <p:cNvSpPr txBox="1"/>
            <p:nvPr/>
          </p:nvSpPr>
          <p:spPr>
            <a:xfrm>
              <a:off x="4406568" y="1527483"/>
              <a:ext cx="723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This middleware is applied to the entire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047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2F9A-BC2B-2B3E-A555-CA9AF765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D0EF4F-F214-C968-8055-46571D8AAA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Custom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{…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r>
              <a:rPr lang="en-SG" err="1">
                <a:solidFill>
                  <a:srgbClr val="005CC5"/>
                </a:solidFill>
              </a:rPr>
              <a:t>app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use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/>
              <a:t>"/user", </a:t>
            </a:r>
            <a:r>
              <a:rPr lang="en-SG" err="1">
                <a:solidFill>
                  <a:srgbClr val="6F42C1"/>
                </a:solidFill>
              </a:rPr>
              <a:t>isAuth</a:t>
            </a:r>
            <a:r>
              <a:rPr lang="en-SG">
                <a:solidFill>
                  <a:srgbClr val="24292E"/>
                </a:solidFill>
              </a:rPr>
              <a:t>);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C93351-B6F2-875B-433F-D6CABA4AA37B}"/>
              </a:ext>
            </a:extLst>
          </p:cNvPr>
          <p:cNvGrpSpPr/>
          <p:nvPr/>
        </p:nvGrpSpPr>
        <p:grpSpPr>
          <a:xfrm>
            <a:off x="541268" y="3141381"/>
            <a:ext cx="11103912" cy="369332"/>
            <a:chOff x="541268" y="1527483"/>
            <a:chExt cx="11103912" cy="36933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79FCAD4-0A58-7723-2D3C-F43295A1F328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6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D4EA014-9F91-F97B-026E-3B7FD980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47AA22-BFE3-4407-26BD-1713891477C7}"/>
                </a:ext>
              </a:extLst>
            </p:cNvPr>
            <p:cNvSpPr txBox="1"/>
            <p:nvPr/>
          </p:nvSpPr>
          <p:spPr>
            <a:xfrm>
              <a:off x="4406568" y="1527483"/>
              <a:ext cx="723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This middleware is applied only to the 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/user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847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9CC5-8D7C-779F-0A71-5B082DEE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0B2A3-4C6F-6716-893A-DF3A28B4AA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Custom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{…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r>
              <a:rPr lang="en-SG" err="1">
                <a:solidFill>
                  <a:srgbClr val="005CC5"/>
                </a:solidFill>
              </a:rPr>
              <a:t>app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get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/>
              <a:t>"/user",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  <a:r>
              <a:rPr lang="en-SG">
                <a:solidFill>
                  <a:srgbClr val="24292E"/>
                </a:solidFill>
              </a:rPr>
              <a:t>});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940F8C-1E08-8893-02B6-1EE6495A0C46}"/>
              </a:ext>
            </a:extLst>
          </p:cNvPr>
          <p:cNvGrpSpPr/>
          <p:nvPr/>
        </p:nvGrpSpPr>
        <p:grpSpPr>
          <a:xfrm>
            <a:off x="541268" y="3141381"/>
            <a:ext cx="11103912" cy="369332"/>
            <a:chOff x="541268" y="1527483"/>
            <a:chExt cx="11103912" cy="36933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4C5EB93-442D-CEDE-FD4F-36470C1D66DE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6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F20C4BF-7978-E790-D757-AB9676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CAE600-FEEE-619D-D858-204E5D128060}"/>
                </a:ext>
              </a:extLst>
            </p:cNvPr>
            <p:cNvSpPr txBox="1"/>
            <p:nvPr/>
          </p:nvSpPr>
          <p:spPr>
            <a:xfrm>
              <a:off x="4406568" y="1527483"/>
              <a:ext cx="723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This middleware is applied only to 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get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requests in 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/user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6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89CC5-8D7C-779F-0A71-5B082DEE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0B2A3-4C6F-6716-893A-DF3A28B4AA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Custom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{…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</a:p>
          <a:p>
            <a:pPr>
              <a:buNone/>
            </a:pPr>
            <a:endParaRPr lang="en-SG">
              <a:solidFill>
                <a:srgbClr val="24292E"/>
              </a:solidFill>
            </a:endParaRPr>
          </a:p>
          <a:p>
            <a:pPr>
              <a:buNone/>
            </a:pPr>
            <a:r>
              <a:rPr lang="en-SG" err="1">
                <a:solidFill>
                  <a:srgbClr val="005CC5"/>
                </a:solidFill>
              </a:rPr>
              <a:t>app</a:t>
            </a:r>
            <a:r>
              <a:rPr lang="en-SG" err="1">
                <a:solidFill>
                  <a:srgbClr val="24292E"/>
                </a:solidFill>
              </a:rPr>
              <a:t>.</a:t>
            </a:r>
            <a:r>
              <a:rPr lang="en-SG" err="1">
                <a:solidFill>
                  <a:srgbClr val="6F42C1"/>
                </a:solidFill>
              </a:rPr>
              <a:t>get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/>
              <a:t>"/user",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isAuth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  <a:r>
              <a:rPr lang="en-SG">
                <a:solidFill>
                  <a:srgbClr val="24292E"/>
                </a:solidFill>
              </a:rPr>
              <a:t>});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940F8C-1E08-8893-02B6-1EE6495A0C46}"/>
              </a:ext>
            </a:extLst>
          </p:cNvPr>
          <p:cNvGrpSpPr/>
          <p:nvPr/>
        </p:nvGrpSpPr>
        <p:grpSpPr>
          <a:xfrm>
            <a:off x="541268" y="3141381"/>
            <a:ext cx="11103912" cy="369332"/>
            <a:chOff x="541268" y="1527483"/>
            <a:chExt cx="11103912" cy="36933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4C5EB93-442D-CEDE-FD4F-36470C1D66DE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6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F20C4BF-7978-E790-D757-AB967601F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086168" y="1541233"/>
              <a:ext cx="320400" cy="32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CAE600-FEEE-619D-D858-204E5D128060}"/>
                </a:ext>
              </a:extLst>
            </p:cNvPr>
            <p:cNvSpPr txBox="1"/>
            <p:nvPr/>
          </p:nvSpPr>
          <p:spPr>
            <a:xfrm>
              <a:off x="4406568" y="1527483"/>
              <a:ext cx="723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This middleware is applied only to 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get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requests in 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BM Plex Mono" panose="020B0509050203000203" pitchFamily="49" charset="77"/>
                  <a:ea typeface="Inter" panose="02000503000000020004" pitchFamily="2" charset="0"/>
                  <a:cs typeface="Inter" panose="02000503000000020004" pitchFamily="2" charset="0"/>
                </a:rPr>
                <a:t>/user</a:t>
              </a:r>
              <a:r>
                <a:rPr lang="en-GB">
                  <a:solidFill>
                    <a:schemeClr val="accent6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61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417E-0C49-4DC4-3BA9-113764C8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8A437-2A9C-1097-3FEA-2D939B2672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Error Handling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errorHandler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631304-EFD6-D764-C096-6726C51AB31F}"/>
              </a:ext>
            </a:extLst>
          </p:cNvPr>
          <p:cNvSpPr/>
          <p:nvPr/>
        </p:nvSpPr>
        <p:spPr>
          <a:xfrm>
            <a:off x="3612696" y="1951481"/>
            <a:ext cx="452506" cy="332759"/>
          </a:xfrm>
          <a:prstGeom prst="roundRect">
            <a:avLst/>
          </a:prstGeom>
          <a:solidFill>
            <a:schemeClr val="accent6">
              <a:alpha val="21176"/>
            </a:schemeClr>
          </a:solidFill>
          <a:ln w="19050">
            <a:solidFill>
              <a:schemeClr val="accent6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772A6F-2B3D-5094-C96A-B2C8E4077211}"/>
              </a:ext>
            </a:extLst>
          </p:cNvPr>
          <p:cNvSpPr/>
          <p:nvPr/>
        </p:nvSpPr>
        <p:spPr>
          <a:xfrm>
            <a:off x="4293893" y="1951481"/>
            <a:ext cx="452506" cy="332759"/>
          </a:xfrm>
          <a:prstGeom prst="roundRect">
            <a:avLst/>
          </a:prstGeom>
          <a:solidFill>
            <a:schemeClr val="accent5">
              <a:alpha val="21176"/>
            </a:schemeClr>
          </a:solidFill>
          <a:ln w="19050">
            <a:solidFill>
              <a:schemeClr val="accent5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8D3534-B62D-5603-AB25-5FC8CF0731C7}"/>
              </a:ext>
            </a:extLst>
          </p:cNvPr>
          <p:cNvSpPr/>
          <p:nvPr/>
        </p:nvSpPr>
        <p:spPr>
          <a:xfrm>
            <a:off x="4975090" y="1951481"/>
            <a:ext cx="581382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70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B672-CDD3-5E53-6305-657D6D047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CE9A7-7247-03E9-D537-AC69B73965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</a:rPr>
              <a:t>html</a:t>
            </a:r>
            <a:r>
              <a:rPr lang="en-SG" b="0">
                <a:solidFill>
                  <a:srgbClr val="24292E"/>
                </a:solidFill>
                <a:effectLst/>
              </a:rPr>
              <a:t> </a:t>
            </a:r>
            <a:r>
              <a:rPr lang="en-SG" b="0">
                <a:solidFill>
                  <a:srgbClr val="6F42C1"/>
                </a:solidFill>
                <a:effectLst/>
              </a:rPr>
              <a:t>lang</a:t>
            </a:r>
            <a:r>
              <a:rPr lang="en-SG" b="0">
                <a:solidFill>
                  <a:srgbClr val="24292E"/>
                </a:solidFill>
                <a:effectLst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</a:rPr>
              <a:t>en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</a:rPr>
              <a:t>head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r>
              <a:rPr lang="en-SG">
                <a:solidFill>
                  <a:srgbClr val="24292E"/>
                </a:solidFill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</a:rPr>
              <a:t>title</a:t>
            </a:r>
            <a:r>
              <a:rPr lang="en-SG" b="0">
                <a:solidFill>
                  <a:srgbClr val="24292E"/>
                </a:solidFill>
                <a:effectLst/>
              </a:rPr>
              <a:t>&gt;Netflix&lt;/</a:t>
            </a:r>
            <a:r>
              <a:rPr lang="en-SG" b="0">
                <a:solidFill>
                  <a:srgbClr val="22863A"/>
                </a:solidFill>
                <a:effectLst/>
              </a:rPr>
              <a:t>title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r>
              <a:rPr lang="en-SG">
                <a:solidFill>
                  <a:srgbClr val="24292E"/>
                </a:solidFill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</a:rPr>
              <a:t>link</a:t>
            </a:r>
            <a:r>
              <a:rPr lang="en-SG" b="0">
                <a:solidFill>
                  <a:srgbClr val="24292E"/>
                </a:solidFill>
                <a:effectLst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</a:rPr>
              <a:t>rel</a:t>
            </a:r>
            <a:r>
              <a:rPr lang="en-SG" b="0">
                <a:solidFill>
                  <a:srgbClr val="24292E"/>
                </a:solidFill>
                <a:effectLst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</a:rPr>
              <a:t>"stylesheet"</a:t>
            </a:r>
            <a:r>
              <a:rPr lang="en-SG" b="0">
                <a:solidFill>
                  <a:srgbClr val="24292E"/>
                </a:solidFill>
                <a:effectLst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</a:rPr>
              <a:t>href</a:t>
            </a:r>
            <a:r>
              <a:rPr lang="en-SG" b="0">
                <a:solidFill>
                  <a:srgbClr val="24292E"/>
                </a:solidFill>
                <a:effectLst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</a:rPr>
              <a:t>styles.css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r>
              <a:rPr lang="en-SG">
                <a:solidFill>
                  <a:srgbClr val="24292E"/>
                </a:solidFill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</a:rPr>
              <a:t>head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r>
              <a:rPr lang="en-SG">
                <a:solidFill>
                  <a:srgbClr val="24292E"/>
                </a:solidFill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</a:rPr>
              <a:t>&gt;Welcome to Netflix&lt;/</a:t>
            </a:r>
            <a:r>
              <a:rPr lang="en-SG" b="0">
                <a:solidFill>
                  <a:srgbClr val="22863A"/>
                </a:solidFill>
                <a:effectLst/>
              </a:rPr>
              <a:t>h1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</a:rPr>
              <a:t>&gt;Your favourite ...&lt;/</a:t>
            </a:r>
            <a:r>
              <a:rPr lang="en-SG" b="0">
                <a:solidFill>
                  <a:srgbClr val="22863A"/>
                </a:solidFill>
                <a:effectLst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</a:rPr>
              <a:t>src</a:t>
            </a:r>
            <a:r>
              <a:rPr lang="en-SG" b="0">
                <a:solidFill>
                  <a:srgbClr val="24292E"/>
                </a:solidFill>
                <a:effectLst/>
              </a:rPr>
              <a:t>=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 err="1">
                <a:solidFill>
                  <a:srgbClr val="032F62"/>
                </a:solidFill>
                <a:effectLst/>
              </a:rPr>
              <a:t>scripts.js</a:t>
            </a:r>
            <a:r>
              <a:rPr lang="en-SG" b="0">
                <a:solidFill>
                  <a:srgbClr val="032F62"/>
                </a:solidFill>
                <a:effectLst/>
              </a:rPr>
              <a:t>"</a:t>
            </a:r>
            <a:r>
              <a:rPr lang="en-SG" b="0">
                <a:solidFill>
                  <a:srgbClr val="24292E"/>
                </a:solidFill>
                <a:effectLst/>
              </a:rPr>
              <a:t>&gt;&lt;/</a:t>
            </a:r>
            <a:r>
              <a:rPr lang="en-SG" b="0">
                <a:solidFill>
                  <a:srgbClr val="22863A"/>
                </a:solidFill>
                <a:effectLst/>
              </a:rPr>
              <a:t>script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  &lt;/</a:t>
            </a:r>
            <a:r>
              <a:rPr lang="en-SG" b="0">
                <a:solidFill>
                  <a:srgbClr val="22863A"/>
                </a:solidFill>
                <a:effectLst/>
              </a:rPr>
              <a:t>body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</a:rPr>
              <a:t>html</a:t>
            </a:r>
            <a:r>
              <a:rPr lang="en-SG" b="0">
                <a:solidFill>
                  <a:srgbClr val="24292E"/>
                </a:solidFill>
                <a:effectLst/>
              </a:rPr>
              <a:t>&gt;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93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8AE7-E4E2-982D-D347-028F306F1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D819E5-EB94-16CC-1FEA-5CE8A8B7AC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SG">
                <a:solidFill>
                  <a:srgbClr val="6A737D"/>
                </a:solidFill>
              </a:rPr>
              <a:t>// Error Handling Middleware</a:t>
            </a: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require</a:t>
            </a:r>
            <a:r>
              <a:rPr lang="en-SG">
                <a:solidFill>
                  <a:srgbClr val="24292E"/>
                </a:solidFill>
              </a:rPr>
              <a:t>(</a:t>
            </a:r>
            <a:r>
              <a:rPr lang="en-SG">
                <a:solidFill>
                  <a:srgbClr val="032F62"/>
                </a:solidFill>
              </a:rPr>
              <a:t>"express"</a:t>
            </a:r>
            <a:r>
              <a:rPr lang="en-SG">
                <a:solidFill>
                  <a:srgbClr val="24292E"/>
                </a:solidFill>
              </a:rPr>
              <a:t>);</a:t>
            </a:r>
          </a:p>
          <a:p>
            <a:r>
              <a:rPr lang="en-SG" err="1">
                <a:solidFill>
                  <a:srgbClr val="D73A49"/>
                </a:solidFill>
              </a:rPr>
              <a:t>const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005CC5"/>
                </a:solidFill>
              </a:rPr>
              <a:t>app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D73A49"/>
                </a:solidFill>
              </a:rPr>
              <a:t>=</a:t>
            </a:r>
            <a:r>
              <a:rPr lang="en-SG">
                <a:solidFill>
                  <a:srgbClr val="24292E"/>
                </a:solidFill>
              </a:rPr>
              <a:t> </a:t>
            </a:r>
            <a:r>
              <a:rPr lang="en-SG">
                <a:solidFill>
                  <a:srgbClr val="6F42C1"/>
                </a:solidFill>
              </a:rPr>
              <a:t>express</a:t>
            </a:r>
            <a:r>
              <a:rPr lang="en-SG">
                <a:solidFill>
                  <a:srgbClr val="24292E"/>
                </a:solidFill>
              </a:rPr>
              <a:t>();</a:t>
            </a:r>
          </a:p>
          <a:p>
            <a:pPr>
              <a:buNone/>
            </a:pPr>
            <a:endParaRPr lang="en-SG" b="0">
              <a:solidFill>
                <a:srgbClr val="D73A49"/>
              </a:solidFill>
              <a:effectLst/>
              <a:latin typeface="IBM Plex Mono" panose="020B0509050203000203" pitchFamily="49" charset="77"/>
            </a:endParaRPr>
          </a:p>
          <a:p>
            <a:r>
              <a:rPr lang="en-SG" b="0" err="1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const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 err="1">
                <a:solidFill>
                  <a:srgbClr val="6F42C1"/>
                </a:solidFill>
                <a:effectLst/>
                <a:latin typeface="IBM Plex Mono" panose="020B0509050203000203" pitchFamily="49" charset="77"/>
              </a:rPr>
              <a:t>errorHandler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(</a:t>
            </a:r>
            <a:r>
              <a:rPr lang="en-SG">
                <a:solidFill>
                  <a:srgbClr val="E36209"/>
                </a:solidFill>
              </a:rPr>
              <a:t>err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 err="1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req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res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, </a:t>
            </a:r>
            <a:r>
              <a:rPr lang="en-SG" b="0">
                <a:solidFill>
                  <a:srgbClr val="E36209"/>
                </a:solidFill>
                <a:effectLst/>
                <a:latin typeface="IBM Plex Mono" panose="020B0509050203000203" pitchFamily="49" charset="77"/>
              </a:rPr>
              <a:t>next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</a:t>
            </a:r>
            <a:r>
              <a:rPr lang="en-SG" b="0">
                <a:solidFill>
                  <a:srgbClr val="D73A49"/>
                </a:solidFill>
                <a:effectLst/>
                <a:latin typeface="IBM Plex Mono" panose="020B0509050203000203" pitchFamily="49" charset="77"/>
              </a:rPr>
              <a:t>=&gt;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}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endParaRPr lang="en-GB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EBE2E0-5DAE-4CB7-14AA-EAE6CA071DF1}"/>
              </a:ext>
            </a:extLst>
          </p:cNvPr>
          <p:cNvSpPr/>
          <p:nvPr/>
        </p:nvSpPr>
        <p:spPr>
          <a:xfrm>
            <a:off x="4299990" y="1951481"/>
            <a:ext cx="452506" cy="332759"/>
          </a:xfrm>
          <a:prstGeom prst="roundRect">
            <a:avLst/>
          </a:prstGeom>
          <a:solidFill>
            <a:schemeClr val="accent6">
              <a:alpha val="21176"/>
            </a:schemeClr>
          </a:solidFill>
          <a:ln w="19050">
            <a:solidFill>
              <a:schemeClr val="accent6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C88C2-B178-9E40-369D-1872881163BC}"/>
              </a:ext>
            </a:extLst>
          </p:cNvPr>
          <p:cNvSpPr/>
          <p:nvPr/>
        </p:nvSpPr>
        <p:spPr>
          <a:xfrm>
            <a:off x="4981187" y="1951481"/>
            <a:ext cx="452506" cy="332759"/>
          </a:xfrm>
          <a:prstGeom prst="roundRect">
            <a:avLst/>
          </a:prstGeom>
          <a:solidFill>
            <a:schemeClr val="accent5">
              <a:alpha val="21176"/>
            </a:schemeClr>
          </a:solidFill>
          <a:ln w="19050">
            <a:solidFill>
              <a:schemeClr val="accent5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F0BCC7-EB07-47AF-AF1A-31F557193ABC}"/>
              </a:ext>
            </a:extLst>
          </p:cNvPr>
          <p:cNvSpPr/>
          <p:nvPr/>
        </p:nvSpPr>
        <p:spPr>
          <a:xfrm>
            <a:off x="5662384" y="1951481"/>
            <a:ext cx="581382" cy="332759"/>
          </a:xfrm>
          <a:prstGeom prst="roundRect">
            <a:avLst/>
          </a:prstGeom>
          <a:solidFill>
            <a:schemeClr val="accent1">
              <a:alpha val="21176"/>
            </a:schemeClr>
          </a:solidFill>
          <a:ln w="19050">
            <a:solidFill>
              <a:schemeClr val="accent1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763499-D1C0-E466-3EEB-E85E0F4D7FAA}"/>
              </a:ext>
            </a:extLst>
          </p:cNvPr>
          <p:cNvSpPr/>
          <p:nvPr/>
        </p:nvSpPr>
        <p:spPr>
          <a:xfrm>
            <a:off x="3618793" y="1940756"/>
            <a:ext cx="452506" cy="332759"/>
          </a:xfrm>
          <a:prstGeom prst="roundRect">
            <a:avLst/>
          </a:prstGeom>
          <a:solidFill>
            <a:schemeClr val="accent4">
              <a:alpha val="21176"/>
            </a:schemeClr>
          </a:solidFill>
          <a:ln w="19050">
            <a:solidFill>
              <a:schemeClr val="accent4">
                <a:alpha val="5490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004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A331-3177-8EBF-F46A-8F39145AA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Embedded JavaScript Templating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0FCD7-8BFF-7653-B891-8FA05EAAF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With </a:t>
            </a:r>
            <a:r>
              <a:rPr lang="en-GB" err="1"/>
              <a:t>ExpressJS</a:t>
            </a:r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424B7B-7339-7079-7E39-F8AD15583F8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72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8DED9-2298-E3E8-A1DD-E157D1559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Embedded 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3F93C-813D-59B5-6E8A-ED31525B36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Simple templating language that lets you generate HTML with plain JS</a:t>
            </a:r>
          </a:p>
        </p:txBody>
      </p:sp>
    </p:spTree>
    <p:extLst>
      <p:ext uri="{BB962C8B-B14F-4D97-AF65-F5344CB8AC3E}">
        <p14:creationId xmlns:p14="http://schemas.microsoft.com/office/powerpoint/2010/main" val="1499309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ACEA45-07BA-C625-02B1-895DD7A1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Conditionally display parts of User Interfaces</a:t>
            </a:r>
          </a:p>
          <a:p>
            <a:pPr>
              <a:lnSpc>
                <a:spcPct val="150000"/>
              </a:lnSpc>
            </a:pPr>
            <a:r>
              <a:rPr lang="en-GB"/>
              <a:t>Dynamic Loop through repeated items</a:t>
            </a:r>
          </a:p>
          <a:p>
            <a:pPr>
              <a:lnSpc>
                <a:spcPct val="150000"/>
              </a:lnSpc>
            </a:pPr>
            <a:r>
              <a:rPr lang="en-GB"/>
              <a:t>Create components that need to be used repeatedly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8BA70-5143-EBE0-1331-7FC3F5E3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EJS can be used to</a:t>
            </a:r>
          </a:p>
        </p:txBody>
      </p:sp>
    </p:spTree>
    <p:extLst>
      <p:ext uri="{BB962C8B-B14F-4D97-AF65-F5344CB8AC3E}">
        <p14:creationId xmlns:p14="http://schemas.microsoft.com/office/powerpoint/2010/main" val="32504724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34779D-3C53-D7F0-9F7A-CDFBF06E42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FA0A5-01D4-6486-BC05-17C2DEB425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Loops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6CF7C-6AC2-3170-2D95-12998F2C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EJS can be used to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B9C3E1-E4EC-F169-445C-2AD805252B5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075BAE-8C92-D597-DFE4-AE532A8939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/>
              <a:t>Conditions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806A34A-7A3E-42AA-34DC-16CE5A4CEB3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9" r="3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8CF788-DE88-EED1-E0E4-0B0AC68BDA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84065" y="4821437"/>
            <a:ext cx="1710268" cy="380365"/>
          </a:xfrm>
        </p:spPr>
        <p:txBody>
          <a:bodyPr/>
          <a:lstStyle/>
          <a:p>
            <a:r>
              <a:rPr lang="en-GB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176244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BAF8E8-3DD8-054A-125C-8184E613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/>
              <a:t>Identify areas where you would include JavaScript</a:t>
            </a:r>
          </a:p>
          <a:p>
            <a:pPr>
              <a:lnSpc>
                <a:spcPct val="150000"/>
              </a:lnSpc>
            </a:pPr>
            <a:r>
              <a:rPr lang="en-GB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Use </a:t>
            </a:r>
            <a:r>
              <a:rPr lang="en-GB">
                <a:latin typeface="IBM Plex Mono" panose="020B0509050203000203" pitchFamily="49" charset="77"/>
              </a:rPr>
              <a:t>&lt;% %&gt;</a:t>
            </a:r>
            <a:r>
              <a:rPr lang="en-GB"/>
              <a:t> to encapsulate a line of JavaScript Code</a:t>
            </a:r>
            <a:endParaRPr lang="en-GB">
              <a:latin typeface="IBM Plex Mono" panose="020B0509050203000203" pitchFamily="49" charset="77"/>
            </a:endParaRPr>
          </a:p>
          <a:p>
            <a:pPr>
              <a:lnSpc>
                <a:spcPct val="150000"/>
              </a:lnSpc>
            </a:pPr>
            <a:r>
              <a:rPr lang="en-GB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Use </a:t>
            </a:r>
            <a:r>
              <a:rPr lang="en-GB">
                <a:latin typeface="IBM Plex Mono" panose="020B0509050203000203" pitchFamily="49" charset="77"/>
              </a:rPr>
              <a:t>&lt;%= %&gt;</a:t>
            </a:r>
            <a:r>
              <a:rPr lang="en-GB"/>
              <a:t> to display the value of a JavaScript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896B5B-1850-BCBB-5AC0-BD89A9CB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EJS Templates</a:t>
            </a:r>
          </a:p>
        </p:txBody>
      </p:sp>
    </p:spTree>
    <p:extLst>
      <p:ext uri="{BB962C8B-B14F-4D97-AF65-F5344CB8AC3E}">
        <p14:creationId xmlns:p14="http://schemas.microsoft.com/office/powerpoint/2010/main" val="11620561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1A5C5-C510-D9E4-40D1-B227D0FDA65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Conditions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&gt;Dashboard&lt;/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&gt;Super Secret Stuff&lt;/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&gt;Welcome Everyone&lt;/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  <a:b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</a:b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F40D7B-50AB-660F-677A-3ADD9EDE67AA}"/>
              </a:ext>
            </a:extLst>
          </p:cNvPr>
          <p:cNvGrpSpPr/>
          <p:nvPr/>
        </p:nvGrpSpPr>
        <p:grpSpPr>
          <a:xfrm>
            <a:off x="541268" y="1935003"/>
            <a:ext cx="11103911" cy="369332"/>
            <a:chOff x="541268" y="1527483"/>
            <a:chExt cx="11103911" cy="3693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FDF49E9-72AA-D48D-AA6E-5687C855707F}"/>
                </a:ext>
              </a:extLst>
            </p:cNvPr>
            <p:cNvSpPr/>
            <p:nvPr/>
          </p:nvSpPr>
          <p:spPr>
            <a:xfrm>
              <a:off x="541268" y="1541233"/>
              <a:ext cx="11103911" cy="332759"/>
            </a:xfrm>
            <a:prstGeom prst="roundRect">
              <a:avLst>
                <a:gd name="adj" fmla="val 0"/>
              </a:avLst>
            </a:prstGeom>
            <a:solidFill>
              <a:schemeClr val="accent4">
                <a:alpha val="12941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IBM Plex Mono" panose="020B0509050203000203" pitchFamily="49" charset="77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43B59B0-9A35-A74C-69C3-F26ADCE8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94168" y="1541233"/>
              <a:ext cx="320400" cy="32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53F3B-CD74-5DEF-D2E2-1729D9B0954C}"/>
                </a:ext>
              </a:extLst>
            </p:cNvPr>
            <p:cNvSpPr txBox="1"/>
            <p:nvPr/>
          </p:nvSpPr>
          <p:spPr>
            <a:xfrm>
              <a:off x="4914567" y="1527483"/>
              <a:ext cx="6730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accent4">
                      <a:lumMod val="75000"/>
                    </a:schemeClr>
                  </a:solidFill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This should only be shown to admins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5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D684D-789B-67C1-F667-A9E8CBFA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3331B-3BEF-04C8-3135-60963AF68F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Conditions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&gt;Dashboard&lt;/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if(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user.isAdmin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{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&gt;Super Secret Stuff&lt;/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}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&gt;Welcome Everyone&lt;/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5201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98FE-DE74-7B0F-765C-5AB1F840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47C158-7AA5-ED23-74C3-BA8342027E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Conditions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&gt;Dashboard&lt;/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% if(</a:t>
            </a:r>
            <a:r>
              <a:rPr lang="en-SG" b="0" err="1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user.isAdmin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) { %&gt;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&gt;Super Secret Stuff&lt;/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 i="1">
                <a:solidFill>
                  <a:srgbClr val="B31D28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% } %&gt;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div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&gt;Welcome Everyone&lt;/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p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14650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24E4AE-4B60-2EBB-B9EA-18C2979387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None/>
            </a:pPr>
            <a:r>
              <a:rPr lang="en-SG" b="0">
                <a:solidFill>
                  <a:srgbClr val="6A737D"/>
                </a:solidFill>
                <a:effectLst/>
                <a:latin typeface="IBM Plex Mono" panose="020B0509050203000203" pitchFamily="49" charset="77"/>
              </a:rPr>
              <a:t>&lt;!-- Loops with EJS --&gt;</a:t>
            </a: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&gt;Shopping List&lt;/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h4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&gt;Coffee&lt;/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&gt;Tea&lt;/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&gt;Milk&lt;/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  &lt;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&gt;Juice&lt;/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li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&lt;/</a:t>
            </a:r>
            <a:r>
              <a:rPr lang="en-SG" b="0">
                <a:solidFill>
                  <a:srgbClr val="22863A"/>
                </a:solidFill>
                <a:effectLst/>
                <a:latin typeface="IBM Plex Mono" panose="020B0509050203000203" pitchFamily="49" charset="77"/>
              </a:rPr>
              <a:t>ul</a:t>
            </a:r>
            <a:r>
              <a:rPr lang="en-SG" b="0">
                <a:solidFill>
                  <a:srgbClr val="24292E"/>
                </a:solidFill>
                <a:effectLst/>
                <a:latin typeface="IBM Plex Mono" panose="020B0509050203000203" pitchFamily="49" charset="77"/>
              </a:rPr>
              <a:t>&gt;</a:t>
            </a:r>
          </a:p>
          <a:p>
            <a:pPr>
              <a:buNone/>
            </a:pPr>
            <a:endParaRPr lang="en-SG" b="0">
              <a:solidFill>
                <a:srgbClr val="24292E"/>
              </a:solidFill>
              <a:effectLst/>
              <a:latin typeface="IBM Plex Mono" panose="020B0509050203000203" pitchFamily="49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5404C5-654E-F27A-5BC8-BCC783545C4C}"/>
              </a:ext>
            </a:extLst>
          </p:cNvPr>
          <p:cNvSpPr/>
          <p:nvPr/>
        </p:nvSpPr>
        <p:spPr>
          <a:xfrm>
            <a:off x="541268" y="1905001"/>
            <a:ext cx="11103911" cy="1617132"/>
          </a:xfrm>
          <a:prstGeom prst="roundRect">
            <a:avLst>
              <a:gd name="adj" fmla="val 0"/>
            </a:avLst>
          </a:prstGeom>
          <a:solidFill>
            <a:schemeClr val="accent4">
              <a:alpha val="12941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83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lora Theme (without branding)">
  <a:themeElements>
    <a:clrScheme name="Flora Theme">
      <a:dk1>
        <a:sysClr val="windowText" lastClr="000000"/>
      </a:dk1>
      <a:lt1>
        <a:sysClr val="window" lastClr="FFFFFF"/>
      </a:lt1>
      <a:dk2>
        <a:srgbClr val="404040"/>
      </a:dk2>
      <a:lt2>
        <a:srgbClr val="F1F1F1"/>
      </a:lt2>
      <a:accent1>
        <a:srgbClr val="1769FF"/>
      </a:accent1>
      <a:accent2>
        <a:srgbClr val="8348FF"/>
      </a:accent2>
      <a:accent3>
        <a:srgbClr val="F1F1F1"/>
      </a:accent3>
      <a:accent4>
        <a:srgbClr val="FFC000"/>
      </a:accent4>
      <a:accent5>
        <a:srgbClr val="FF5959"/>
      </a:accent5>
      <a:accent6>
        <a:srgbClr val="3EEE91"/>
      </a:accent6>
      <a:hlink>
        <a:srgbClr val="1769FF"/>
      </a:hlink>
      <a:folHlink>
        <a:srgbClr val="8348FF"/>
      </a:folHlink>
    </a:clrScheme>
    <a:fontScheme name="Flora Theme">
      <a:majorFont>
        <a:latin typeface="Source Sans Pro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lipsis Workshop Theme" id="{C730EE07-7C0A-8F40-972D-FBA8E6EA5E49}" vid="{FDB7AF0E-88A0-9444-BB27-C55C31D536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6744</Words>
  <Application>Microsoft Office PowerPoint</Application>
  <PresentationFormat>Widescreen</PresentationFormat>
  <Paragraphs>1246</Paragraphs>
  <Slides>192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192</vt:i4>
      </vt:variant>
    </vt:vector>
  </HeadingPairs>
  <TitlesOfParts>
    <vt:vector size="204" baseType="lpstr">
      <vt:lpstr>Aptos</vt:lpstr>
      <vt:lpstr>Aptos Display</vt:lpstr>
      <vt:lpstr>Arial</vt:lpstr>
      <vt:lpstr>Calibri</vt:lpstr>
      <vt:lpstr>IBM Plex Mono</vt:lpstr>
      <vt:lpstr>Inter</vt:lpstr>
      <vt:lpstr>Inter Medium</vt:lpstr>
      <vt:lpstr>Inter SemiBold</vt:lpstr>
      <vt:lpstr>Source Sans Pro SemiBold</vt:lpstr>
      <vt:lpstr>Times New Roman</vt:lpstr>
      <vt:lpstr>Office Theme</vt:lpstr>
      <vt:lpstr>Flora Theme (without branding)</vt:lpstr>
      <vt:lpstr>Welcome to Day 2!</vt:lpstr>
      <vt:lpstr>Web Application Development I</vt:lpstr>
      <vt:lpstr>Breaks and Questions</vt:lpstr>
      <vt:lpstr>Learning Objectives</vt:lpstr>
      <vt:lpstr>Static Web Pages</vt:lpstr>
      <vt:lpstr>HTML Tags</vt:lpstr>
      <vt:lpstr>HTML Tag Attributes</vt:lpstr>
      <vt:lpstr>PowerPoint Presentation</vt:lpstr>
      <vt:lpstr>PowerPoint Presentation</vt:lpstr>
      <vt:lpstr>PowerPoint Presentation</vt:lpstr>
      <vt:lpstr>Form structure</vt:lpstr>
      <vt:lpstr>Form attributes</vt:lpstr>
      <vt:lpstr>Form attributes</vt:lpstr>
      <vt:lpstr>PowerPoint Presentation</vt:lpstr>
      <vt:lpstr>Name example</vt:lpstr>
      <vt:lpstr>PowerPoint Presentation</vt:lpstr>
      <vt:lpstr>Serving Static Content</vt:lpstr>
      <vt:lpstr>Serving Static Content</vt:lpstr>
      <vt:lpstr>Serving Dynamic Content</vt:lpstr>
      <vt:lpstr>Serving Dynamic Content</vt:lpstr>
      <vt:lpstr>PowerPoint Presentation</vt:lpstr>
      <vt:lpstr>Server-Side Rendering</vt:lpstr>
      <vt:lpstr>Server-Side Rendering</vt:lpstr>
      <vt:lpstr>Server-Side Rendering</vt:lpstr>
      <vt:lpstr>Server-Side Rendering</vt:lpstr>
      <vt:lpstr>Serving Dynamic Content</vt:lpstr>
      <vt:lpstr>PowerPoint Presentation</vt:lpstr>
      <vt:lpstr>Client-Side Rendering</vt:lpstr>
      <vt:lpstr>Client-Side Rendering</vt:lpstr>
      <vt:lpstr>Client-Side Rendering</vt:lpstr>
      <vt:lpstr>Client-Side Rendering</vt:lpstr>
      <vt:lpstr>Document Object Model (DOM)</vt:lpstr>
      <vt:lpstr>PowerPoint Presentation</vt:lpstr>
      <vt:lpstr>Select Elements</vt:lpstr>
      <vt:lpstr>PowerPoint Presentation</vt:lpstr>
      <vt:lpstr>PowerPoint Presentation</vt:lpstr>
      <vt:lpstr>PowerPoint Presentation</vt:lpstr>
      <vt:lpstr>PowerPoint Presentation</vt:lpstr>
      <vt:lpstr>Modify Elements</vt:lpstr>
      <vt:lpstr>PowerPoint Presentation</vt:lpstr>
      <vt:lpstr>PowerPoint Presentation</vt:lpstr>
      <vt:lpstr>Creating Elements</vt:lpstr>
      <vt:lpstr>PowerPoint Presentation</vt:lpstr>
      <vt:lpstr>PowerPoint Presentation</vt:lpstr>
      <vt:lpstr>Removing Elements</vt:lpstr>
      <vt:lpstr>PowerPoint Presentation</vt:lpstr>
      <vt:lpstr>PowerPoint Presentation</vt:lpstr>
      <vt:lpstr>Event Handler</vt:lpstr>
      <vt:lpstr>PowerPoint Presentation</vt:lpstr>
      <vt:lpstr>PowerPoint Presentation</vt:lpstr>
      <vt:lpstr>PowerPoint Presentation</vt:lpstr>
      <vt:lpstr>Accessing the Web (Simplified)</vt:lpstr>
      <vt:lpstr>Backend Technologies</vt:lpstr>
      <vt:lpstr>Backend Technologies</vt:lpstr>
      <vt:lpstr>Benefits of using JS</vt:lpstr>
      <vt:lpstr>How do we…</vt:lpstr>
      <vt:lpstr>Express</vt:lpstr>
      <vt:lpstr>PowerPoint Presentation</vt:lpstr>
      <vt:lpstr>PowerPoint Presentation</vt:lpstr>
      <vt:lpstr>Routing</vt:lpstr>
      <vt:lpstr>Routing in Express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Methods</vt:lpstr>
      <vt:lpstr>PowerPoint Presentation</vt:lpstr>
      <vt:lpstr>Express Routing Stack</vt:lpstr>
      <vt:lpstr>Express Routing Stack</vt:lpstr>
      <vt:lpstr>Express Routing Stack</vt:lpstr>
      <vt:lpstr>Express Routing Stack</vt:lpstr>
      <vt:lpstr>Express Routing Stack</vt:lpstr>
      <vt:lpstr>Express Routing Stack</vt:lpstr>
      <vt:lpstr>Express Routing Stack</vt:lpstr>
      <vt:lpstr>Middleware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Embedded JavaScript Templating</vt:lpstr>
      <vt:lpstr>PowerPoint Presentation</vt:lpstr>
      <vt:lpstr>EJS can be used to</vt:lpstr>
      <vt:lpstr>EJS can be used to</vt:lpstr>
      <vt:lpstr>Using EJS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Await</vt:lpstr>
      <vt:lpstr>PowerPoint Presentation</vt:lpstr>
      <vt:lpstr>new Promise((res, rej) =&gt; {});</vt:lpstr>
      <vt:lpstr>PowerPoint Presentation</vt:lpstr>
      <vt:lpstr>PowerPoint Presentation</vt:lpstr>
      <vt:lpstr>Why Promises</vt:lpstr>
      <vt:lpstr>How does JS know if you want to wait for the result?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Stateful and Stateless Services</vt:lpstr>
      <vt:lpstr>What do you notice when you restart the server?</vt:lpstr>
      <vt:lpstr>PowerPoint Presentation</vt:lpstr>
      <vt:lpstr>PowerPoint Presentation</vt:lpstr>
      <vt:lpstr>PowerPoint Presentation</vt:lpstr>
      <vt:lpstr>How do we turn  services stateful?</vt:lpstr>
      <vt:lpstr>Turning Data Stateful</vt:lpstr>
      <vt:lpstr>Step 1: Select how data is stored</vt:lpstr>
      <vt:lpstr>Step 1: Select how data is stored</vt:lpstr>
      <vt:lpstr>Databases</vt:lpstr>
      <vt:lpstr>PowerPoint Presentation</vt:lpstr>
      <vt:lpstr>Types of Database</vt:lpstr>
      <vt:lpstr>PowerPoint Presentation</vt:lpstr>
      <vt:lpstr>PowerPoint Presentation</vt:lpstr>
      <vt:lpstr>PowerPoint Presentation</vt:lpstr>
      <vt:lpstr>Step 2: Designing how data is stored</vt:lpstr>
      <vt:lpstr>PowerPoint Presentation</vt:lpstr>
      <vt:lpstr>Identifying Common Data Groups</vt:lpstr>
      <vt:lpstr>Designing Data Schema</vt:lpstr>
      <vt:lpstr>Designing Data Schema</vt:lpstr>
      <vt:lpstr>MongoDB Schemas</vt:lpstr>
      <vt:lpstr>PowerPoint Presentation</vt:lpstr>
      <vt:lpstr>Which type does MongoDB fall under?</vt:lpstr>
      <vt:lpstr>MongoDB Type</vt:lpstr>
      <vt:lpstr>Document Database</vt:lpstr>
      <vt:lpstr>PowerPoint Presentation</vt:lpstr>
      <vt:lpstr>PowerPoint Presentation</vt:lpstr>
      <vt:lpstr>Translating Schema to Code</vt:lpstr>
      <vt:lpstr>PowerPoint Presentation</vt:lpstr>
      <vt:lpstr>Break</vt:lpstr>
      <vt:lpstr>How do we link documents?</vt:lpstr>
      <vt:lpstr>Relationships</vt:lpstr>
      <vt:lpstr>Establishing Relationships</vt:lpstr>
      <vt:lpstr>PowerPoint Presentation</vt:lpstr>
      <vt:lpstr>PowerPoint Presentation</vt:lpstr>
      <vt:lpstr>PowerPoint Presentation</vt:lpstr>
      <vt:lpstr>PowerPoint Presentation</vt:lpstr>
      <vt:lpstr>MongoDB Actions</vt:lpstr>
      <vt:lpstr>Step 3: CRUD Actions</vt:lpstr>
      <vt:lpstr>Creating Documents</vt:lpstr>
      <vt:lpstr>PowerPoint Presentation</vt:lpstr>
      <vt:lpstr>PowerPoint Presentation</vt:lpstr>
      <vt:lpstr>Reading Documents</vt:lpstr>
      <vt:lpstr>PowerPoint Presentation</vt:lpstr>
      <vt:lpstr>PowerPoint Presentation</vt:lpstr>
      <vt:lpstr>Updating Documents</vt:lpstr>
      <vt:lpstr>PowerPoint Presentation</vt:lpstr>
      <vt:lpstr>PowerPoint Presentation</vt:lpstr>
      <vt:lpstr>Deleting Documents</vt:lpstr>
      <vt:lpstr>PowerPoint Presentation</vt:lpstr>
      <vt:lpstr>PowerPoint Presentation</vt:lpstr>
      <vt:lpstr>Securing our Services</vt:lpstr>
      <vt:lpstr>PowerPoint Presentation</vt:lpstr>
      <vt:lpstr>Is there anything wrong of showing full NIRCs?</vt:lpstr>
      <vt:lpstr>Pillars of Secure Services</vt:lpstr>
      <vt:lpstr>PowerPoint Presentation</vt:lpstr>
      <vt:lpstr>PowerPoint Presentation</vt:lpstr>
      <vt:lpstr>PowerPoint Presentation</vt:lpstr>
      <vt:lpstr>Does it make sense to ask users to enter a password for every single action?</vt:lpstr>
      <vt:lpstr>Solution: Temporary Trust</vt:lpstr>
      <vt:lpstr>What are tokens and cookies?</vt:lpstr>
      <vt:lpstr>PowerPoint Presentation</vt:lpstr>
      <vt:lpstr>PowerPoint Presentation</vt:lpstr>
      <vt:lpstr>Managing Temporary Trust</vt:lpstr>
      <vt:lpstr>PowerPoint Presentation</vt:lpstr>
      <vt:lpstr>Client-side authentication</vt:lpstr>
      <vt:lpstr>Client-side authentication</vt:lpstr>
      <vt:lpstr>PowerPoint Presentation</vt:lpstr>
      <vt:lpstr>Session authentication</vt:lpstr>
      <vt:lpstr>Session authentication</vt:lpstr>
      <vt:lpstr>Express Sessions</vt:lpstr>
      <vt:lpstr>Express Sessions</vt:lpstr>
      <vt:lpstr>PowerPoint Presentation</vt:lpstr>
      <vt:lpstr>PowerPoint Presentation</vt:lpstr>
      <vt:lpstr>Thank You</vt:lpstr>
      <vt:lpstr>Checkout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Javen TAN</dc:creator>
  <cp:lastModifiedBy>Javen TAN</cp:lastModifiedBy>
  <cp:revision>2</cp:revision>
  <dcterms:created xsi:type="dcterms:W3CDTF">2026-01-06T12:40:37Z</dcterms:created>
  <dcterms:modified xsi:type="dcterms:W3CDTF">2026-01-07T00:44:50Z</dcterms:modified>
</cp:coreProperties>
</file>